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41" r:id="rId1"/>
    <p:sldMasterId id="2147484067" r:id="rId2"/>
  </p:sldMasterIdLst>
  <p:notesMasterIdLst>
    <p:notesMasterId r:id="rId49"/>
  </p:notesMasterIdLst>
  <p:sldIdLst>
    <p:sldId id="641" r:id="rId3"/>
    <p:sldId id="926" r:id="rId4"/>
    <p:sldId id="688" r:id="rId5"/>
    <p:sldId id="929" r:id="rId6"/>
    <p:sldId id="690" r:id="rId7"/>
    <p:sldId id="754" r:id="rId8"/>
    <p:sldId id="753" r:id="rId9"/>
    <p:sldId id="696" r:id="rId10"/>
    <p:sldId id="697" r:id="rId11"/>
    <p:sldId id="698" r:id="rId12"/>
    <p:sldId id="699" r:id="rId13"/>
    <p:sldId id="700" r:id="rId14"/>
    <p:sldId id="756" r:id="rId15"/>
    <p:sldId id="701" r:id="rId16"/>
    <p:sldId id="761" r:id="rId17"/>
    <p:sldId id="760" r:id="rId18"/>
    <p:sldId id="702" r:id="rId19"/>
    <p:sldId id="703" r:id="rId20"/>
    <p:sldId id="919" r:id="rId21"/>
    <p:sldId id="920" r:id="rId22"/>
    <p:sldId id="704" r:id="rId23"/>
    <p:sldId id="705" r:id="rId24"/>
    <p:sldId id="758" r:id="rId25"/>
    <p:sldId id="759" r:id="rId26"/>
    <p:sldId id="764" r:id="rId27"/>
    <p:sldId id="765" r:id="rId28"/>
    <p:sldId id="766" r:id="rId29"/>
    <p:sldId id="762" r:id="rId30"/>
    <p:sldId id="767" r:id="rId31"/>
    <p:sldId id="755" r:id="rId32"/>
    <p:sldId id="706" r:id="rId33"/>
    <p:sldId id="707" r:id="rId34"/>
    <p:sldId id="769" r:id="rId35"/>
    <p:sldId id="768" r:id="rId36"/>
    <p:sldId id="774" r:id="rId37"/>
    <p:sldId id="770" r:id="rId38"/>
    <p:sldId id="773" r:id="rId39"/>
    <p:sldId id="771" r:id="rId40"/>
    <p:sldId id="772" r:id="rId41"/>
    <p:sldId id="708" r:id="rId42"/>
    <p:sldId id="709" r:id="rId43"/>
    <p:sldId id="710" r:id="rId44"/>
    <p:sldId id="711" r:id="rId45"/>
    <p:sldId id="757" r:id="rId46"/>
    <p:sldId id="776" r:id="rId47"/>
    <p:sldId id="775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5pPr>
    <a:lvl6pPr marL="22860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6pPr>
    <a:lvl7pPr marL="27432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7pPr>
    <a:lvl8pPr marL="32004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8pPr>
    <a:lvl9pPr marL="3657600" algn="l" defTabSz="914400" rtl="0" eaLnBrk="1" latinLnBrk="0" hangingPunct="1">
      <a:defRPr kumimoji="1" sz="3200" b="1" kern="1200">
        <a:solidFill>
          <a:schemeClr val="hlink"/>
        </a:solidFill>
        <a:latin typeface="Arial" panose="020B0604020202020204" pitchFamily="34" charset="0"/>
        <a:ea typeface="MS PGothic" pitchFamily="34" charset="-128"/>
        <a:cs typeface="+mn-cs"/>
        <a:sym typeface="Symbol" panose="05050102010706020507" pitchFamily="18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99FF"/>
    <a:srgbClr val="000066"/>
    <a:srgbClr val="FF0066"/>
    <a:srgbClr val="BA0023"/>
    <a:srgbClr val="CC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2755" autoAdjust="0"/>
  </p:normalViewPr>
  <p:slideViewPr>
    <p:cSldViewPr>
      <p:cViewPr varScale="1">
        <p:scale>
          <a:sx n="86" d="100"/>
          <a:sy n="86" d="100"/>
        </p:scale>
        <p:origin x="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61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0" sz="1200" b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8CF476E-78EB-4515-A009-F1CB868C9A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522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7539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850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279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633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962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199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945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CF476E-78EB-4515-A009-F1CB868C9A38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35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7FE8B-B0C3-5549-8EF9-97440DA7F67F}" type="datetime1">
              <a:rPr lang="zh-CN" altLang="en-US" smtClean="0"/>
              <a:t>2025/5/19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E3BAC4F7-8877-4A8A-A428-06935D1FE72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9669B-E99C-4A0B-BA1B-081DA43CAEA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F8B42-DC61-45F1-96FE-621FB6601CE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46D1D-02EB-463D-853A-E5AB01CD807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3E557-D441-4357-A945-F2E1178F743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6441D-73B2-4300-883B-8FC5FEE0809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E2B9E-FFE5-4794-A8DA-F7D52FEE30A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6D858-BD28-433D-B04C-8DD36E23FB5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05B26-92D0-4101-B870-576B6EE311B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FFEFB-AD55-4847-8252-3CEF9637942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CFD8-59A1-A640-9462-498FB9667E8B}" type="datetime1">
              <a:rPr lang="zh-CN" altLang="en-US" smtClean="0"/>
              <a:t>2025/5/19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000500" cy="217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2500" y="1600200"/>
            <a:ext cx="4000500" cy="217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925888"/>
            <a:ext cx="4000500" cy="2173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62500" y="3925888"/>
            <a:ext cx="4000500" cy="2173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5A201-8DD4-9B45-B20F-FD6CC8967AD1}" type="datetime1">
              <a:rPr lang="zh-CN" altLang="en-US" smtClean="0">
                <a:solidFill>
                  <a:srgbClr val="FF0033"/>
                </a:solidFill>
              </a:rPr>
              <a:t>2025/5/19</a:t>
            </a:fld>
            <a:endParaRPr lang="en-US" altLang="zh-CN">
              <a:solidFill>
                <a:srgbClr val="FF0033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FF0033"/>
                </a:solidFill>
              </a:rPr>
              <a:t>原子物理学</a:t>
            </a:r>
            <a:r>
              <a:rPr lang="en-US" altLang="zh-CN">
                <a:solidFill>
                  <a:srgbClr val="FF0033"/>
                </a:solidFill>
              </a:rPr>
              <a:t>2025</a:t>
            </a:r>
            <a:r>
              <a:rPr lang="zh-CN" altLang="en-US">
                <a:solidFill>
                  <a:srgbClr val="FF0033"/>
                </a:solidFill>
              </a:rPr>
              <a:t>年春</a:t>
            </a:r>
            <a:endParaRPr lang="en-US" altLang="zh-CN">
              <a:solidFill>
                <a:srgbClr val="FF0033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00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36193-DF8B-B447-80D8-67C6C56ECA0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977F-7758-5D47-971C-097E49E45C94}" type="datetime1">
              <a:rPr lang="zh-CN" altLang="en-US" smtClean="0"/>
              <a:t>2025/5/19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rgbClr val="0000FF"/>
                </a:solidFill>
              </a:defRPr>
            </a:lvl1pPr>
          </a:lstStyle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37BD5-2285-6544-B765-41922B492B5C}" type="datetime1">
              <a:rPr lang="zh-CN" altLang="en-US" smtClean="0"/>
              <a:t>2025/5/19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000066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</a:rPr>
              <a:t>单击此处编辑母版标题样式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0066"/>
                </a:solidFill>
              </a:rPr>
              <a:t>单击此处编辑母版文本样式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0066"/>
                </a:solidFill>
              </a:rPr>
              <a:t>第二级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0066"/>
                </a:solidFill>
              </a:rPr>
              <a:t>第三级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0066"/>
                </a:solidFill>
              </a:rPr>
              <a:t>第四级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0066"/>
                </a:solidFill>
              </a:rPr>
              <a:t>第五级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02642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标题、文本和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48200" y="1600202"/>
            <a:ext cx="4038600" cy="4525963"/>
          </a:xfrm>
        </p:spPr>
        <p:txBody>
          <a:bodyPr rtlCol="0">
            <a:norm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208E-3012-4C47-90CF-DA699E1E40E3}" type="datetime1">
              <a:rPr lang="zh-CN" altLang="en-US" smtClean="0"/>
              <a:t>2025/5/19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D0331-1667-8644-890F-F2174E8153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555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8118-B5B2-1D42-B498-7E90FB944680}" type="datetime1">
              <a:rPr kumimoji="1" lang="zh-CN" altLang="en-US" smtClean="0"/>
              <a:t>2025/5/19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原子物理学</a:t>
            </a:r>
            <a:r>
              <a:rPr kumimoji="1" lang="en-US" altLang="zh-CN"/>
              <a:t>2025</a:t>
            </a:r>
            <a:r>
              <a:rPr kumimoji="1" lang="zh-CN" altLang="en-US"/>
              <a:t>年春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69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  <p:sp>
        <p:nvSpPr>
          <p:cNvPr id="67891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19200" y="3352800"/>
            <a:ext cx="6400800" cy="12954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 sz="320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altLang="zh-CN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304800" y="3124200"/>
            <a:ext cx="8458200" cy="46038"/>
          </a:xfrm>
          <a:prstGeom prst="rect">
            <a:avLst/>
          </a:prstGeom>
          <a:gradFill rotWithShape="0">
            <a:gsLst>
              <a:gs pos="0">
                <a:srgbClr val="9F9FFF"/>
              </a:gs>
              <a:gs pos="50000">
                <a:srgbClr val="9999FF"/>
              </a:gs>
              <a:gs pos="100000">
                <a:srgbClr val="9F9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1pPr>
            <a:lvl2pPr marL="742950" indent="-28575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2pPr>
            <a:lvl3pPr marL="11430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3pPr>
            <a:lvl4pPr marL="16002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4pPr>
            <a:lvl5pPr marL="2057400" indent="-228600" eaLnBrk="0" hangingPunct="0"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kumimoji="1" sz="3200" b="1">
                <a:solidFill>
                  <a:schemeClr val="hlink"/>
                </a:solidFill>
                <a:latin typeface="Arial" charset="0"/>
                <a:ea typeface="MS PGothic" pitchFamily="34" charset="-128"/>
                <a:sym typeface="Symbol" pitchFamily="18" charset="2"/>
              </a:defRPr>
            </a:lvl9pPr>
          </a:lstStyle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7891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524000"/>
            <a:ext cx="7772400" cy="1371600"/>
          </a:xfrm>
        </p:spPr>
        <p:txBody>
          <a:bodyPr/>
          <a:lstStyle>
            <a:lvl1pPr algn="ctr">
              <a:defRPr sz="6000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4477"/>
            <a:ext cx="8305800" cy="936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1904"/>
            <a:ext cx="8381999" cy="47740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103FAA2-DC37-2544-BBE8-0A20C5894710}" type="datetime1">
              <a:rPr lang="zh-CN" altLang="en-US" smtClean="0"/>
              <a:t>2025/5/19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0000FF"/>
                </a:solidFill>
              </a:defRPr>
            </a:lvl1pPr>
          </a:lstStyle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FF"/>
                </a:solidFill>
              </a:defRPr>
            </a:lvl1pPr>
          </a:lstStyle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1540" y="114300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99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5" r:id="rId3"/>
    <p:sldLayoutId id="2147484046" r:id="rId4"/>
    <p:sldLayoutId id="2147484063" r:id="rId5"/>
    <p:sldLayoutId id="2147484064" r:id="rId6"/>
    <p:sldLayoutId id="2147484065" r:id="rId7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9875" indent="-254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charset="0"/>
        <a:buChar char="•"/>
        <a:tabLst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92125" indent="-254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Courier New" charset="0"/>
        <a:buChar char="o"/>
        <a:tabLst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365125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Wingdings" charset="2"/>
        <a:buChar char="v"/>
        <a:tabLst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7125" indent="-3175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Wingdings" charset="2"/>
        <a:buChar char="q"/>
        <a:tabLst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76375" indent="-3175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Wingdings" charset="2"/>
        <a:buChar char="Ø"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1" name="Rectangle 3"/>
          <p:cNvSpPr>
            <a:spLocks noChangeArrowheads="1"/>
          </p:cNvSpPr>
          <p:nvPr userDrawn="1"/>
        </p:nvSpPr>
        <p:spPr bwMode="auto">
          <a:xfrm>
            <a:off x="228600" y="685800"/>
            <a:ext cx="8763000" cy="4603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3372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 sz="2400" b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7789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7543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6778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9100" y="6629400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kumimoji="0" sz="1600" smtClean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pPr>
              <a:defRPr/>
            </a:pPr>
            <a:fld id="{B4690805-D7D2-4AB9-A191-0BC72984627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11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4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华文行楷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4400" b="1">
          <a:solidFill>
            <a:srgbClr val="000066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4000" b="1">
          <a:solidFill>
            <a:srgbClr val="000099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3600" b="1">
          <a:solidFill>
            <a:schemeClr val="accent1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3200" b="1">
          <a:solidFill>
            <a:srgbClr val="FF0000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3399"/>
        </a:buClr>
        <a:buFont typeface="Wingdings 2" panose="05020102010507070707" pitchFamily="18" charset="2"/>
        <a:buChar char="è"/>
        <a:defRPr sz="3200" b="1">
          <a:solidFill>
            <a:srgbClr val="000066"/>
          </a:solidFill>
          <a:latin typeface="Times New Roman" panose="02020603050405020304" pitchFamily="18" charset="0"/>
          <a:ea typeface="华文楷体" panose="02010600040101010101" pitchFamily="2" charset="-122"/>
          <a:cs typeface="Times New Roman" panose="02020603050405020304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3399"/>
        </a:buClr>
        <a:buFont typeface="Wingdings 2" pitchFamily="18" charset="2"/>
        <a:buChar char="è"/>
        <a:defRPr sz="28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4.wmf"/><Relationship Id="rId7" Type="http://schemas.openxmlformats.org/officeDocument/2006/relationships/image" Target="../media/image1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wmf"/><Relationship Id="rId11" Type="http://schemas.openxmlformats.org/officeDocument/2006/relationships/image" Target="../media/image29.wmf"/><Relationship Id="rId5" Type="http://schemas.openxmlformats.org/officeDocument/2006/relationships/image" Target="../media/image23.wmf"/><Relationship Id="rId10" Type="http://schemas.openxmlformats.org/officeDocument/2006/relationships/image" Target="../media/image28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20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7.wmf"/><Relationship Id="rId14" Type="http://schemas.openxmlformats.org/officeDocument/2006/relationships/image" Target="../media/image4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oleObject" Target="../embeddings/oleObject2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29625" y="2949575"/>
            <a:ext cx="8305800" cy="93662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zh-CN" altLang="en-US" sz="5400" dirty="0"/>
              <a:t>第五章   多电子原子</a:t>
            </a: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796325" y="1062707"/>
            <a:ext cx="7772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en-US" altLang="zh-CN" sz="6600" b="0"/>
              <a:t>《</a:t>
            </a:r>
            <a:r>
              <a:rPr kumimoji="0" lang="zh-CN" altLang="en-US" sz="6600" b="0" dirty="0"/>
              <a:t>原子物理学</a:t>
            </a:r>
            <a:r>
              <a:rPr kumimoji="0" lang="en-US" altLang="zh-CN" sz="6600" b="0" dirty="0"/>
              <a:t>》</a:t>
            </a:r>
            <a:endParaRPr kumimoji="0" lang="zh-CN" altLang="en-US" sz="5400" b="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D6671-595A-AD6B-16ED-011167A822A9}"/>
              </a:ext>
            </a:extLst>
          </p:cNvPr>
          <p:cNvSpPr txBox="1"/>
          <p:nvPr/>
        </p:nvSpPr>
        <p:spPr>
          <a:xfrm>
            <a:off x="3733800" y="5017104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t>5-6</a:t>
            </a:r>
            <a:r>
              <a:rPr lang="zh-CN" altLang="en-US">
                <a:solidFill>
                  <a:schemeClr val="tx1"/>
                </a:solidFill>
                <a:latin typeface="+mn-ea"/>
                <a:ea typeface="+mn-ea"/>
              </a:rPr>
              <a:t>节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课</a:t>
            </a:r>
            <a:endParaRPr lang="en-CN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710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电子填充壳层结构的原则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682106" y="1219200"/>
                <a:ext cx="7928493" cy="41910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sz="2800" dirty="0">
                    <a:solidFill>
                      <a:srgbClr val="FF0000"/>
                    </a:solidFill>
                  </a:rPr>
                  <a:t>泡利不相容原理</a:t>
                </a:r>
                <a:r>
                  <a:rPr lang="zh-CN" altLang="en-US" sz="2800" dirty="0"/>
                  <a:t>：原子核外电子数等于该原子的原子序数</a:t>
                </a:r>
                <a:r>
                  <a:rPr lang="en-US" altLang="zh-CN" sz="2800" dirty="0"/>
                  <a:t>, </a:t>
                </a:r>
                <a:r>
                  <a:rPr lang="zh-CN" altLang="en-US" sz="2800" dirty="0"/>
                  <a:t>不可能有两个或两个以上的电子具有完全相同的状态。</a:t>
                </a:r>
                <a:endParaRPr lang="en-US" altLang="zh-CN" sz="2800" dirty="0"/>
              </a:p>
              <a:p>
                <a:pPr>
                  <a:lnSpc>
                    <a:spcPct val="125000"/>
                  </a:lnSpc>
                </a:pPr>
                <a:r>
                  <a:rPr lang="zh-CN" altLang="en-US" sz="2800" dirty="0"/>
                  <a:t>对</a:t>
                </a:r>
                <a:r>
                  <a:rPr lang="en-US" altLang="zh-CN" sz="28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𝑙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800" dirty="0"/>
                  <a:t>)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当</a:t>
                </a:r>
                <a:r>
                  <a:rPr lang="en-US" altLang="zh-CN" sz="2800" i="1" dirty="0"/>
                  <a:t>n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en-US" altLang="zh-CN" sz="2800" i="1" dirty="0"/>
                  <a:t>l</a:t>
                </a:r>
                <a:r>
                  <a:rPr lang="en-US" altLang="zh-CN" sz="2800" dirty="0"/>
                  <a:t> </a:t>
                </a:r>
                <a:r>
                  <a:rPr lang="zh-CN" altLang="en-US" sz="2800" dirty="0"/>
                  <a:t>一定时，</a:t>
                </a:r>
                <a:r>
                  <a:rPr lang="en-US" altLang="zh-CN" sz="2800" dirty="0"/>
                  <a:t>m</a:t>
                </a:r>
                <a:r>
                  <a:rPr lang="en-US" altLang="zh-CN" sz="2800" i="1" baseline="-25000" dirty="0"/>
                  <a:t>l</a:t>
                </a:r>
                <a:r>
                  <a:rPr lang="en-US" altLang="zh-CN" sz="2800" dirty="0"/>
                  <a:t> </a:t>
                </a:r>
                <a:r>
                  <a:rPr lang="zh-CN" altLang="en-US" sz="2800" dirty="0"/>
                  <a:t>可取</a:t>
                </a:r>
                <a:r>
                  <a:rPr lang="en-US" altLang="zh-CN" sz="2800" dirty="0"/>
                  <a:t>(2</a:t>
                </a:r>
                <a:r>
                  <a:rPr lang="en-US" altLang="zh-CN" sz="2800" i="1" dirty="0"/>
                  <a:t>l</a:t>
                </a:r>
                <a:r>
                  <a:rPr lang="en-US" altLang="zh-CN" sz="2800" dirty="0"/>
                  <a:t>+1)</a:t>
                </a:r>
                <a:r>
                  <a:rPr lang="zh-CN" altLang="en-US" sz="2800" dirty="0"/>
                  <a:t>个值；对每一个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𝑙</m:t>
                        </m:r>
                      </m:sub>
                    </m:sSub>
                    <m:r>
                      <a:rPr lang="en-US" altLang="zh-CN" sz="28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800" dirty="0"/>
                  <a:t>可取二个值。</a:t>
                </a:r>
                <a:endParaRPr lang="en-US" altLang="zh-CN" sz="2800" dirty="0"/>
              </a:p>
              <a:p>
                <a:r>
                  <a:rPr lang="zh-CN" altLang="en-US" sz="2800" dirty="0"/>
                  <a:t>各壳层和支壳层所能容纳的最大电子数</a:t>
                </a:r>
                <a:r>
                  <a:rPr lang="en-US" altLang="zh-CN" sz="2800" dirty="0"/>
                  <a:t>:</a:t>
                </a:r>
              </a:p>
              <a:p>
                <a:endParaRPr lang="en-US" altLang="zh-CN" sz="2800" dirty="0"/>
              </a:p>
              <a:p>
                <a:endParaRPr lang="en-US" altLang="zh-CN" sz="2800" dirty="0"/>
              </a:p>
              <a:p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800" dirty="0">
                    <a:solidFill>
                      <a:srgbClr val="FF0000"/>
                    </a:solidFill>
                  </a:rPr>
                  <a:t>能量最小原理</a:t>
                </a:r>
                <a:r>
                  <a:rPr lang="zh-CN" altLang="en-US" sz="2800" dirty="0"/>
                  <a:t>：电子按能量由低到高的次序填充各壳层 </a:t>
                </a:r>
                <a:endParaRPr lang="en-US" altLang="zh-CN" sz="2800" dirty="0"/>
              </a:p>
              <a:p>
                <a:r>
                  <a:rPr lang="zh-CN" altLang="en-US" sz="2800" dirty="0">
                    <a:solidFill>
                      <a:srgbClr val="FF0000"/>
                    </a:solidFill>
                  </a:rPr>
                  <a:t>原子实的贯穿和原子实极化</a:t>
                </a:r>
                <a:r>
                  <a:rPr lang="zh-CN" altLang="en-US" sz="2800" dirty="0"/>
                  <a:t>对能级的影响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82106" y="1219200"/>
                <a:ext cx="7928493" cy="4191000"/>
              </a:xfrm>
              <a:blipFill>
                <a:blip r:embed="rId2"/>
                <a:stretch>
                  <a:fillRect l="-1920" t="-3021" r="-3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898575" y="3197239"/>
            <a:ext cx="3772484" cy="40229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每个支壳层可以容纳的电子数：</a:t>
            </a:r>
          </a:p>
        </p:txBody>
      </p:sp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4887528" y="3197239"/>
          <a:ext cx="886031" cy="392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252" imgH="253890" progId="Equation.DSMT4">
                  <p:embed/>
                </p:oleObj>
              </mc:Choice>
              <mc:Fallback>
                <p:oleObj name="Equation" r:id="rId3" imgW="571252" imgH="253890" progId="Equation.DSMT4">
                  <p:embed/>
                  <p:pic>
                    <p:nvPicPr>
                      <p:cNvPr id="6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528" y="3197239"/>
                        <a:ext cx="886031" cy="392586"/>
                      </a:xfrm>
                      <a:prstGeom prst="rect">
                        <a:avLst/>
                      </a:prstGeom>
                      <a:solidFill>
                        <a:srgbClr val="00FF00">
                          <a:alpha val="25098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3"/>
          <p:cNvGraphicFramePr>
            <a:graphicFrameLocks noChangeAspect="1"/>
          </p:cNvGraphicFramePr>
          <p:nvPr/>
        </p:nvGraphicFramePr>
        <p:xfrm>
          <a:off x="4800601" y="3599530"/>
          <a:ext cx="2209800" cy="68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84300" imgH="431800" progId="Equation.DSMT4">
                  <p:embed/>
                </p:oleObj>
              </mc:Choice>
              <mc:Fallback>
                <p:oleObj name="Equation" r:id="rId5" imgW="1384300" imgH="431800" progId="Equation.DSMT4">
                  <p:embed/>
                  <p:pic>
                    <p:nvPicPr>
                      <p:cNvPr id="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1" y="3599530"/>
                        <a:ext cx="2209800" cy="685560"/>
                      </a:xfrm>
                      <a:prstGeom prst="rect">
                        <a:avLst/>
                      </a:prstGeom>
                      <a:solidFill>
                        <a:srgbClr val="00FF00">
                          <a:alpha val="29019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903596" y="3810000"/>
            <a:ext cx="3516004" cy="40229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每个壳层可以容纳的电子数：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72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壳层中电子的数目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12" name="Rectangle 523"/>
          <p:cNvSpPr>
            <a:spLocks noChangeArrowheads="1"/>
          </p:cNvSpPr>
          <p:nvPr/>
        </p:nvSpPr>
        <p:spPr bwMode="auto">
          <a:xfrm>
            <a:off x="629850" y="1219200"/>
            <a:ext cx="4798406" cy="463846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壳层和支壳层可以容纳的电子数目</a:t>
            </a:r>
          </a:p>
        </p:txBody>
      </p:sp>
      <p:graphicFrame>
        <p:nvGraphicFramePr>
          <p:cNvPr id="13" name="Group 1008"/>
          <p:cNvGraphicFramePr>
            <a:graphicFrameLocks noGrp="1"/>
          </p:cNvGraphicFramePr>
          <p:nvPr/>
        </p:nvGraphicFramePr>
        <p:xfrm>
          <a:off x="744149" y="1808251"/>
          <a:ext cx="6608135" cy="3491632"/>
        </p:xfrm>
        <a:graphic>
          <a:graphicData uri="http://schemas.openxmlformats.org/drawingml/2006/table">
            <a:tbl>
              <a:tblPr/>
              <a:tblGrid>
                <a:gridCol w="746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2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5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29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55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674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n  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0000" marR="90000" marT="46777" marB="4677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0000" marR="90000" marT="46777" marB="4677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7" marB="4677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0000" marR="90000" marT="46777" marB="4677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0000" marR="90000" marT="46777" marB="4677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0000" marR="90000" marT="46777" marB="4677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7" marB="4677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总计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5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5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 marL="90000" marR="90000" marT="46777" marB="467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Line 1007"/>
          <p:cNvSpPr>
            <a:spLocks noChangeShapeType="1"/>
          </p:cNvSpPr>
          <p:nvPr/>
        </p:nvSpPr>
        <p:spPr bwMode="auto">
          <a:xfrm flipH="1" flipV="1">
            <a:off x="744149" y="1802420"/>
            <a:ext cx="713268" cy="6989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009"/>
          <p:cNvSpPr>
            <a:spLocks noChangeArrowheads="1"/>
          </p:cNvSpPr>
          <p:nvPr/>
        </p:nvSpPr>
        <p:spPr bwMode="auto">
          <a:xfrm>
            <a:off x="7466583" y="1235890"/>
            <a:ext cx="1437168" cy="1202510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每一周期内的原子数目</a:t>
            </a:r>
          </a:p>
        </p:txBody>
      </p:sp>
      <p:sp>
        <p:nvSpPr>
          <p:cNvPr id="16" name="Text Box 1010"/>
          <p:cNvSpPr txBox="1">
            <a:spLocks noChangeArrowheads="1"/>
          </p:cNvSpPr>
          <p:nvPr/>
        </p:nvSpPr>
        <p:spPr bwMode="auto">
          <a:xfrm>
            <a:off x="7617223" y="2514600"/>
            <a:ext cx="558800" cy="2376806"/>
          </a:xfrm>
          <a:prstGeom prst="rect">
            <a:avLst/>
          </a:prstGeom>
          <a:solidFill>
            <a:srgbClr val="00FF00">
              <a:alpha val="3019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</a:p>
          <a:p>
            <a:pPr algn="ctr" eaLnBrk="1" hangingPunct="1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</a:p>
          <a:p>
            <a:pPr algn="ctr" eaLnBrk="1" hangingPunct="1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</a:p>
          <a:p>
            <a:pPr algn="ctr" eaLnBrk="1" hangingPunct="1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18</a:t>
            </a:r>
          </a:p>
          <a:p>
            <a:pPr algn="ctr" eaLnBrk="1" hangingPunct="1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18</a:t>
            </a:r>
          </a:p>
          <a:p>
            <a:pPr algn="ctr" eaLnBrk="1" hangingPunct="1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19" name="Rectangle 5"/>
          <p:cNvSpPr/>
          <p:nvPr/>
        </p:nvSpPr>
        <p:spPr>
          <a:xfrm>
            <a:off x="381000" y="5299883"/>
            <a:ext cx="8001000" cy="1015663"/>
          </a:xfrm>
          <a:prstGeom prst="rect">
            <a:avLst/>
          </a:prstGeom>
          <a:noFill/>
          <a:ln w="9525" cap="flat" cmpd="sng" algn="ctr">
            <a:solidFill>
              <a:srgbClr val="C32D2E"/>
            </a:solidFill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rgbClr val="C32D2E">
                <a:shade val="80000"/>
              </a:srgbClr>
            </a:contourClr>
          </a:sp3d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每个壳层的最大电子容量是：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18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32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50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72……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；而各周期的元素依次是：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18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32……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。可见两者并不一致；这说明：某一壳层尚未填满，电子会开始填一个新的壳层。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5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电子组态的能量</a:t>
            </a:r>
            <a:r>
              <a:rPr lang="en-US" altLang="zh-CN" dirty="0"/>
              <a:t>--</a:t>
            </a:r>
            <a:r>
              <a:rPr lang="zh-CN" altLang="en-US" dirty="0"/>
              <a:t>壳层的次序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7460" y="1354753"/>
            <a:ext cx="4334540" cy="489364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第一周期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个元素，第二周期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个元素，电子填充很有规律。逐一增加电子时，从内向外进行填充；第三周期一直到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18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号元素</a:t>
            </a:r>
            <a:r>
              <a:rPr kumimoji="1"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Ar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为止，电子的填充都是从内向外进行，到氩时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3p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支壳层被填满，但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3d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支壳层还全空着，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下一个元素的第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19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个电子是填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3d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还是填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4s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呢？</a:t>
            </a:r>
            <a:endParaRPr kumimoji="1"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我们看到，这个价电子放弃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3d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轨道。而进入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4s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轨道，从而开始了下一周期。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这是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由能量最小原理决定的</a:t>
            </a:r>
          </a:p>
        </p:txBody>
      </p:sp>
      <p:grpSp>
        <p:nvGrpSpPr>
          <p:cNvPr id="40" name="Group 3"/>
          <p:cNvGrpSpPr>
            <a:grpSpLocks/>
          </p:cNvGrpSpPr>
          <p:nvPr/>
        </p:nvGrpSpPr>
        <p:grpSpPr bwMode="auto">
          <a:xfrm>
            <a:off x="3810452" y="1357312"/>
            <a:ext cx="5081588" cy="4967288"/>
            <a:chOff x="327" y="856"/>
            <a:chExt cx="3201" cy="3129"/>
          </a:xfrm>
        </p:grpSpPr>
        <p:sp>
          <p:nvSpPr>
            <p:cNvPr id="41" name="Text Box 4"/>
            <p:cNvSpPr txBox="1">
              <a:spLocks noChangeArrowheads="1"/>
            </p:cNvSpPr>
            <p:nvPr/>
          </p:nvSpPr>
          <p:spPr bwMode="auto">
            <a:xfrm>
              <a:off x="327" y="2069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160"/>
              <a:ext cx="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2296"/>
              <a:ext cx="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 Box 7"/>
            <p:cNvSpPr txBox="1">
              <a:spLocks noChangeArrowheads="1"/>
            </p:cNvSpPr>
            <p:nvPr/>
          </p:nvSpPr>
          <p:spPr bwMode="auto">
            <a:xfrm>
              <a:off x="1235" y="889"/>
              <a:ext cx="2176" cy="2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7s    7p    7d    7f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6s    6p    6d    6f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5s    5p    5d    5f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4s    4p    4d    4f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3s     3p   3d 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2s    2p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1s</a:t>
              </a: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H="1" flipV="1">
              <a:off x="1537" y="3745"/>
              <a:ext cx="383" cy="24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984" y="3240"/>
              <a:ext cx="1360" cy="680"/>
            </a:xfrm>
            <a:custGeom>
              <a:avLst/>
              <a:gdLst>
                <a:gd name="T0" fmla="*/ 264 w 1360"/>
                <a:gd name="T1" fmla="*/ 312 h 680"/>
                <a:gd name="T2" fmla="*/ 72 w 1360"/>
                <a:gd name="T3" fmla="*/ 168 h 680"/>
                <a:gd name="T4" fmla="*/ 168 w 1360"/>
                <a:gd name="T5" fmla="*/ 72 h 680"/>
                <a:gd name="T6" fmla="*/ 1080 w 1360"/>
                <a:gd name="T7" fmla="*/ 600 h 680"/>
                <a:gd name="T8" fmla="*/ 1272 w 1360"/>
                <a:gd name="T9" fmla="*/ 552 h 680"/>
                <a:gd name="T10" fmla="*/ 552 w 1360"/>
                <a:gd name="T11" fmla="*/ 72 h 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60" h="680">
                  <a:moveTo>
                    <a:pt x="264" y="312"/>
                  </a:moveTo>
                  <a:cubicBezTo>
                    <a:pt x="176" y="260"/>
                    <a:pt x="88" y="208"/>
                    <a:pt x="72" y="168"/>
                  </a:cubicBezTo>
                  <a:cubicBezTo>
                    <a:pt x="56" y="128"/>
                    <a:pt x="0" y="0"/>
                    <a:pt x="168" y="72"/>
                  </a:cubicBezTo>
                  <a:cubicBezTo>
                    <a:pt x="336" y="144"/>
                    <a:pt x="896" y="520"/>
                    <a:pt x="1080" y="600"/>
                  </a:cubicBezTo>
                  <a:cubicBezTo>
                    <a:pt x="1264" y="680"/>
                    <a:pt x="1360" y="640"/>
                    <a:pt x="1272" y="552"/>
                  </a:cubicBezTo>
                  <a:cubicBezTo>
                    <a:pt x="1184" y="464"/>
                    <a:pt x="664" y="152"/>
                    <a:pt x="552" y="72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1080" y="2960"/>
              <a:ext cx="1528" cy="752"/>
            </a:xfrm>
            <a:custGeom>
              <a:avLst/>
              <a:gdLst>
                <a:gd name="T0" fmla="*/ 168 w 1528"/>
                <a:gd name="T1" fmla="*/ 208 h 752"/>
                <a:gd name="T2" fmla="*/ 24 w 1528"/>
                <a:gd name="T3" fmla="*/ 112 h 752"/>
                <a:gd name="T4" fmla="*/ 24 w 1528"/>
                <a:gd name="T5" fmla="*/ 16 h 752"/>
                <a:gd name="T6" fmla="*/ 120 w 1528"/>
                <a:gd name="T7" fmla="*/ 16 h 752"/>
                <a:gd name="T8" fmla="*/ 264 w 1528"/>
                <a:gd name="T9" fmla="*/ 64 h 752"/>
                <a:gd name="T10" fmla="*/ 456 w 1528"/>
                <a:gd name="T11" fmla="*/ 160 h 752"/>
                <a:gd name="T12" fmla="*/ 1368 w 1528"/>
                <a:gd name="T13" fmla="*/ 688 h 752"/>
                <a:gd name="T14" fmla="*/ 1416 w 1528"/>
                <a:gd name="T15" fmla="*/ 544 h 752"/>
                <a:gd name="T16" fmla="*/ 1080 w 1528"/>
                <a:gd name="T17" fmla="*/ 304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28" h="752">
                  <a:moveTo>
                    <a:pt x="168" y="208"/>
                  </a:moveTo>
                  <a:cubicBezTo>
                    <a:pt x="108" y="176"/>
                    <a:pt x="48" y="144"/>
                    <a:pt x="24" y="112"/>
                  </a:cubicBezTo>
                  <a:cubicBezTo>
                    <a:pt x="0" y="80"/>
                    <a:pt x="8" y="32"/>
                    <a:pt x="24" y="16"/>
                  </a:cubicBezTo>
                  <a:cubicBezTo>
                    <a:pt x="40" y="0"/>
                    <a:pt x="80" y="8"/>
                    <a:pt x="120" y="16"/>
                  </a:cubicBezTo>
                  <a:cubicBezTo>
                    <a:pt x="160" y="24"/>
                    <a:pt x="208" y="40"/>
                    <a:pt x="264" y="64"/>
                  </a:cubicBezTo>
                  <a:cubicBezTo>
                    <a:pt x="320" y="88"/>
                    <a:pt x="272" y="56"/>
                    <a:pt x="456" y="160"/>
                  </a:cubicBezTo>
                  <a:cubicBezTo>
                    <a:pt x="640" y="264"/>
                    <a:pt x="1208" y="624"/>
                    <a:pt x="1368" y="688"/>
                  </a:cubicBezTo>
                  <a:cubicBezTo>
                    <a:pt x="1528" y="752"/>
                    <a:pt x="1464" y="608"/>
                    <a:pt x="1416" y="544"/>
                  </a:cubicBezTo>
                  <a:cubicBezTo>
                    <a:pt x="1368" y="480"/>
                    <a:pt x="1168" y="360"/>
                    <a:pt x="1080" y="304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 flipV="1">
              <a:off x="1536" y="2880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1104" y="2544"/>
              <a:ext cx="1528" cy="752"/>
            </a:xfrm>
            <a:custGeom>
              <a:avLst/>
              <a:gdLst>
                <a:gd name="T0" fmla="*/ 168 w 1528"/>
                <a:gd name="T1" fmla="*/ 208 h 752"/>
                <a:gd name="T2" fmla="*/ 24 w 1528"/>
                <a:gd name="T3" fmla="*/ 112 h 752"/>
                <a:gd name="T4" fmla="*/ 24 w 1528"/>
                <a:gd name="T5" fmla="*/ 16 h 752"/>
                <a:gd name="T6" fmla="*/ 120 w 1528"/>
                <a:gd name="T7" fmla="*/ 16 h 752"/>
                <a:gd name="T8" fmla="*/ 264 w 1528"/>
                <a:gd name="T9" fmla="*/ 64 h 752"/>
                <a:gd name="T10" fmla="*/ 456 w 1528"/>
                <a:gd name="T11" fmla="*/ 160 h 752"/>
                <a:gd name="T12" fmla="*/ 1368 w 1528"/>
                <a:gd name="T13" fmla="*/ 688 h 752"/>
                <a:gd name="T14" fmla="*/ 1416 w 1528"/>
                <a:gd name="T15" fmla="*/ 544 h 752"/>
                <a:gd name="T16" fmla="*/ 1080 w 1528"/>
                <a:gd name="T17" fmla="*/ 304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28" h="752">
                  <a:moveTo>
                    <a:pt x="168" y="208"/>
                  </a:moveTo>
                  <a:cubicBezTo>
                    <a:pt x="108" y="176"/>
                    <a:pt x="48" y="144"/>
                    <a:pt x="24" y="112"/>
                  </a:cubicBezTo>
                  <a:cubicBezTo>
                    <a:pt x="0" y="80"/>
                    <a:pt x="8" y="32"/>
                    <a:pt x="24" y="16"/>
                  </a:cubicBezTo>
                  <a:cubicBezTo>
                    <a:pt x="40" y="0"/>
                    <a:pt x="80" y="8"/>
                    <a:pt x="120" y="16"/>
                  </a:cubicBezTo>
                  <a:cubicBezTo>
                    <a:pt x="160" y="24"/>
                    <a:pt x="208" y="40"/>
                    <a:pt x="264" y="64"/>
                  </a:cubicBezTo>
                  <a:cubicBezTo>
                    <a:pt x="320" y="88"/>
                    <a:pt x="272" y="56"/>
                    <a:pt x="456" y="160"/>
                  </a:cubicBezTo>
                  <a:cubicBezTo>
                    <a:pt x="640" y="264"/>
                    <a:pt x="1208" y="624"/>
                    <a:pt x="1368" y="688"/>
                  </a:cubicBezTo>
                  <a:cubicBezTo>
                    <a:pt x="1528" y="752"/>
                    <a:pt x="1464" y="608"/>
                    <a:pt x="1416" y="544"/>
                  </a:cubicBezTo>
                  <a:cubicBezTo>
                    <a:pt x="1368" y="480"/>
                    <a:pt x="1168" y="360"/>
                    <a:pt x="1080" y="304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 flipH="1" flipV="1">
              <a:off x="1584" y="2496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1136" y="2160"/>
              <a:ext cx="256" cy="192"/>
            </a:xfrm>
            <a:custGeom>
              <a:avLst/>
              <a:gdLst>
                <a:gd name="T0" fmla="*/ 112 w 256"/>
                <a:gd name="T1" fmla="*/ 192 h 192"/>
                <a:gd name="T2" fmla="*/ 16 w 256"/>
                <a:gd name="T3" fmla="*/ 144 h 192"/>
                <a:gd name="T4" fmla="*/ 16 w 256"/>
                <a:gd name="T5" fmla="*/ 48 h 192"/>
                <a:gd name="T6" fmla="*/ 112 w 256"/>
                <a:gd name="T7" fmla="*/ 0 h 192"/>
                <a:gd name="T8" fmla="*/ 256 w 256"/>
                <a:gd name="T9" fmla="*/ 48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6" h="192">
                  <a:moveTo>
                    <a:pt x="112" y="192"/>
                  </a:moveTo>
                  <a:cubicBezTo>
                    <a:pt x="72" y="180"/>
                    <a:pt x="32" y="168"/>
                    <a:pt x="16" y="144"/>
                  </a:cubicBezTo>
                  <a:cubicBezTo>
                    <a:pt x="0" y="120"/>
                    <a:pt x="0" y="72"/>
                    <a:pt x="16" y="48"/>
                  </a:cubicBezTo>
                  <a:cubicBezTo>
                    <a:pt x="32" y="24"/>
                    <a:pt x="72" y="0"/>
                    <a:pt x="112" y="0"/>
                  </a:cubicBezTo>
                  <a:cubicBezTo>
                    <a:pt x="152" y="0"/>
                    <a:pt x="224" y="16"/>
                    <a:pt x="256" y="48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Line 15"/>
            <p:cNvSpPr>
              <a:spLocks noChangeShapeType="1"/>
            </p:cNvSpPr>
            <p:nvPr/>
          </p:nvSpPr>
          <p:spPr bwMode="auto">
            <a:xfrm>
              <a:off x="1392" y="2208"/>
              <a:ext cx="1392" cy="91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2736" y="2880"/>
              <a:ext cx="168" cy="248"/>
            </a:xfrm>
            <a:custGeom>
              <a:avLst/>
              <a:gdLst>
                <a:gd name="T0" fmla="*/ 48 w 168"/>
                <a:gd name="T1" fmla="*/ 240 h 248"/>
                <a:gd name="T2" fmla="*/ 96 w 168"/>
                <a:gd name="T3" fmla="*/ 240 h 248"/>
                <a:gd name="T4" fmla="*/ 144 w 168"/>
                <a:gd name="T5" fmla="*/ 192 h 248"/>
                <a:gd name="T6" fmla="*/ 144 w 168"/>
                <a:gd name="T7" fmla="*/ 96 h 248"/>
                <a:gd name="T8" fmla="*/ 0 w 168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" h="248">
                  <a:moveTo>
                    <a:pt x="48" y="240"/>
                  </a:moveTo>
                  <a:cubicBezTo>
                    <a:pt x="64" y="244"/>
                    <a:pt x="80" y="248"/>
                    <a:pt x="96" y="240"/>
                  </a:cubicBezTo>
                  <a:cubicBezTo>
                    <a:pt x="112" y="232"/>
                    <a:pt x="136" y="216"/>
                    <a:pt x="144" y="192"/>
                  </a:cubicBezTo>
                  <a:cubicBezTo>
                    <a:pt x="152" y="168"/>
                    <a:pt x="168" y="128"/>
                    <a:pt x="144" y="96"/>
                  </a:cubicBezTo>
                  <a:cubicBezTo>
                    <a:pt x="120" y="64"/>
                    <a:pt x="24" y="2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 flipV="1">
              <a:off x="2160" y="2496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 flipH="1" flipV="1">
              <a:off x="1584" y="2112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 19"/>
            <p:cNvSpPr>
              <a:spLocks/>
            </p:cNvSpPr>
            <p:nvPr/>
          </p:nvSpPr>
          <p:spPr bwMode="auto">
            <a:xfrm>
              <a:off x="1152" y="1768"/>
              <a:ext cx="256" cy="192"/>
            </a:xfrm>
            <a:custGeom>
              <a:avLst/>
              <a:gdLst>
                <a:gd name="T0" fmla="*/ 112 w 256"/>
                <a:gd name="T1" fmla="*/ 192 h 192"/>
                <a:gd name="T2" fmla="*/ 16 w 256"/>
                <a:gd name="T3" fmla="*/ 144 h 192"/>
                <a:gd name="T4" fmla="*/ 16 w 256"/>
                <a:gd name="T5" fmla="*/ 48 h 192"/>
                <a:gd name="T6" fmla="*/ 112 w 256"/>
                <a:gd name="T7" fmla="*/ 0 h 192"/>
                <a:gd name="T8" fmla="*/ 256 w 256"/>
                <a:gd name="T9" fmla="*/ 48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6" h="192">
                  <a:moveTo>
                    <a:pt x="112" y="192"/>
                  </a:moveTo>
                  <a:cubicBezTo>
                    <a:pt x="72" y="180"/>
                    <a:pt x="32" y="168"/>
                    <a:pt x="16" y="144"/>
                  </a:cubicBezTo>
                  <a:cubicBezTo>
                    <a:pt x="0" y="120"/>
                    <a:pt x="0" y="72"/>
                    <a:pt x="16" y="48"/>
                  </a:cubicBezTo>
                  <a:cubicBezTo>
                    <a:pt x="32" y="24"/>
                    <a:pt x="72" y="0"/>
                    <a:pt x="112" y="0"/>
                  </a:cubicBezTo>
                  <a:cubicBezTo>
                    <a:pt x="152" y="0"/>
                    <a:pt x="224" y="16"/>
                    <a:pt x="256" y="48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Line 20"/>
            <p:cNvSpPr>
              <a:spLocks noChangeShapeType="1"/>
            </p:cNvSpPr>
            <p:nvPr/>
          </p:nvSpPr>
          <p:spPr bwMode="auto">
            <a:xfrm>
              <a:off x="1408" y="1816"/>
              <a:ext cx="1472" cy="968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 21"/>
            <p:cNvSpPr>
              <a:spLocks/>
            </p:cNvSpPr>
            <p:nvPr/>
          </p:nvSpPr>
          <p:spPr bwMode="auto">
            <a:xfrm>
              <a:off x="2832" y="2544"/>
              <a:ext cx="168" cy="248"/>
            </a:xfrm>
            <a:custGeom>
              <a:avLst/>
              <a:gdLst>
                <a:gd name="T0" fmla="*/ 48 w 168"/>
                <a:gd name="T1" fmla="*/ 240 h 248"/>
                <a:gd name="T2" fmla="*/ 96 w 168"/>
                <a:gd name="T3" fmla="*/ 240 h 248"/>
                <a:gd name="T4" fmla="*/ 144 w 168"/>
                <a:gd name="T5" fmla="*/ 192 h 248"/>
                <a:gd name="T6" fmla="*/ 144 w 168"/>
                <a:gd name="T7" fmla="*/ 96 h 248"/>
                <a:gd name="T8" fmla="*/ 0 w 168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" h="248">
                  <a:moveTo>
                    <a:pt x="48" y="240"/>
                  </a:moveTo>
                  <a:cubicBezTo>
                    <a:pt x="64" y="244"/>
                    <a:pt x="80" y="248"/>
                    <a:pt x="96" y="240"/>
                  </a:cubicBezTo>
                  <a:cubicBezTo>
                    <a:pt x="112" y="232"/>
                    <a:pt x="136" y="216"/>
                    <a:pt x="144" y="192"/>
                  </a:cubicBezTo>
                  <a:cubicBezTo>
                    <a:pt x="152" y="168"/>
                    <a:pt x="168" y="128"/>
                    <a:pt x="144" y="96"/>
                  </a:cubicBezTo>
                  <a:cubicBezTo>
                    <a:pt x="120" y="64"/>
                    <a:pt x="24" y="2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Line 22"/>
            <p:cNvSpPr>
              <a:spLocks noChangeShapeType="1"/>
            </p:cNvSpPr>
            <p:nvPr/>
          </p:nvSpPr>
          <p:spPr bwMode="auto">
            <a:xfrm flipH="1" flipV="1">
              <a:off x="2176" y="2104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Line 23"/>
            <p:cNvSpPr>
              <a:spLocks noChangeShapeType="1"/>
            </p:cNvSpPr>
            <p:nvPr/>
          </p:nvSpPr>
          <p:spPr bwMode="auto">
            <a:xfrm flipH="1" flipV="1">
              <a:off x="1536" y="1680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Line 24"/>
            <p:cNvSpPr>
              <a:spLocks noChangeShapeType="1"/>
            </p:cNvSpPr>
            <p:nvPr/>
          </p:nvSpPr>
          <p:spPr bwMode="auto">
            <a:xfrm flipH="1" flipV="1">
              <a:off x="2736" y="2496"/>
              <a:ext cx="96" cy="48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25"/>
            <p:cNvSpPr>
              <a:spLocks/>
            </p:cNvSpPr>
            <p:nvPr/>
          </p:nvSpPr>
          <p:spPr bwMode="auto">
            <a:xfrm>
              <a:off x="1136" y="1344"/>
              <a:ext cx="256" cy="192"/>
            </a:xfrm>
            <a:custGeom>
              <a:avLst/>
              <a:gdLst>
                <a:gd name="T0" fmla="*/ 112 w 256"/>
                <a:gd name="T1" fmla="*/ 192 h 192"/>
                <a:gd name="T2" fmla="*/ 16 w 256"/>
                <a:gd name="T3" fmla="*/ 144 h 192"/>
                <a:gd name="T4" fmla="*/ 16 w 256"/>
                <a:gd name="T5" fmla="*/ 48 h 192"/>
                <a:gd name="T6" fmla="*/ 112 w 256"/>
                <a:gd name="T7" fmla="*/ 0 h 192"/>
                <a:gd name="T8" fmla="*/ 256 w 256"/>
                <a:gd name="T9" fmla="*/ 48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6" h="192">
                  <a:moveTo>
                    <a:pt x="112" y="192"/>
                  </a:moveTo>
                  <a:cubicBezTo>
                    <a:pt x="72" y="180"/>
                    <a:pt x="32" y="168"/>
                    <a:pt x="16" y="144"/>
                  </a:cubicBezTo>
                  <a:cubicBezTo>
                    <a:pt x="0" y="120"/>
                    <a:pt x="0" y="72"/>
                    <a:pt x="16" y="48"/>
                  </a:cubicBezTo>
                  <a:cubicBezTo>
                    <a:pt x="32" y="24"/>
                    <a:pt x="72" y="0"/>
                    <a:pt x="112" y="0"/>
                  </a:cubicBezTo>
                  <a:cubicBezTo>
                    <a:pt x="152" y="0"/>
                    <a:pt x="224" y="16"/>
                    <a:pt x="256" y="48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Line 26"/>
            <p:cNvSpPr>
              <a:spLocks noChangeShapeType="1"/>
            </p:cNvSpPr>
            <p:nvPr/>
          </p:nvSpPr>
          <p:spPr bwMode="auto">
            <a:xfrm>
              <a:off x="1392" y="1384"/>
              <a:ext cx="2016" cy="1304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 27"/>
            <p:cNvSpPr>
              <a:spLocks/>
            </p:cNvSpPr>
            <p:nvPr/>
          </p:nvSpPr>
          <p:spPr bwMode="auto">
            <a:xfrm>
              <a:off x="3360" y="2448"/>
              <a:ext cx="168" cy="248"/>
            </a:xfrm>
            <a:custGeom>
              <a:avLst/>
              <a:gdLst>
                <a:gd name="T0" fmla="*/ 48 w 168"/>
                <a:gd name="T1" fmla="*/ 240 h 248"/>
                <a:gd name="T2" fmla="*/ 96 w 168"/>
                <a:gd name="T3" fmla="*/ 240 h 248"/>
                <a:gd name="T4" fmla="*/ 144 w 168"/>
                <a:gd name="T5" fmla="*/ 192 h 248"/>
                <a:gd name="T6" fmla="*/ 144 w 168"/>
                <a:gd name="T7" fmla="*/ 96 h 248"/>
                <a:gd name="T8" fmla="*/ 0 w 168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" h="248">
                  <a:moveTo>
                    <a:pt x="48" y="240"/>
                  </a:moveTo>
                  <a:cubicBezTo>
                    <a:pt x="64" y="244"/>
                    <a:pt x="80" y="248"/>
                    <a:pt x="96" y="240"/>
                  </a:cubicBezTo>
                  <a:cubicBezTo>
                    <a:pt x="112" y="232"/>
                    <a:pt x="136" y="216"/>
                    <a:pt x="144" y="192"/>
                  </a:cubicBezTo>
                  <a:cubicBezTo>
                    <a:pt x="152" y="168"/>
                    <a:pt x="168" y="128"/>
                    <a:pt x="144" y="96"/>
                  </a:cubicBezTo>
                  <a:cubicBezTo>
                    <a:pt x="120" y="64"/>
                    <a:pt x="24" y="2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Line 28"/>
            <p:cNvSpPr>
              <a:spLocks noChangeShapeType="1"/>
            </p:cNvSpPr>
            <p:nvPr/>
          </p:nvSpPr>
          <p:spPr bwMode="auto">
            <a:xfrm flipH="1" flipV="1">
              <a:off x="1584" y="1248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Line 29"/>
            <p:cNvSpPr>
              <a:spLocks noChangeShapeType="1"/>
            </p:cNvSpPr>
            <p:nvPr/>
          </p:nvSpPr>
          <p:spPr bwMode="auto">
            <a:xfrm flipH="1" flipV="1">
              <a:off x="2736" y="2064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Line 30"/>
            <p:cNvSpPr>
              <a:spLocks noChangeShapeType="1"/>
            </p:cNvSpPr>
            <p:nvPr/>
          </p:nvSpPr>
          <p:spPr bwMode="auto">
            <a:xfrm flipH="1" flipV="1">
              <a:off x="2160" y="1680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 31"/>
            <p:cNvSpPr>
              <a:spLocks/>
            </p:cNvSpPr>
            <p:nvPr/>
          </p:nvSpPr>
          <p:spPr bwMode="auto">
            <a:xfrm>
              <a:off x="1104" y="952"/>
              <a:ext cx="256" cy="192"/>
            </a:xfrm>
            <a:custGeom>
              <a:avLst/>
              <a:gdLst>
                <a:gd name="T0" fmla="*/ 112 w 256"/>
                <a:gd name="T1" fmla="*/ 192 h 192"/>
                <a:gd name="T2" fmla="*/ 16 w 256"/>
                <a:gd name="T3" fmla="*/ 144 h 192"/>
                <a:gd name="T4" fmla="*/ 16 w 256"/>
                <a:gd name="T5" fmla="*/ 48 h 192"/>
                <a:gd name="T6" fmla="*/ 112 w 256"/>
                <a:gd name="T7" fmla="*/ 0 h 192"/>
                <a:gd name="T8" fmla="*/ 256 w 256"/>
                <a:gd name="T9" fmla="*/ 48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6" h="192">
                  <a:moveTo>
                    <a:pt x="112" y="192"/>
                  </a:moveTo>
                  <a:cubicBezTo>
                    <a:pt x="72" y="180"/>
                    <a:pt x="32" y="168"/>
                    <a:pt x="16" y="144"/>
                  </a:cubicBezTo>
                  <a:cubicBezTo>
                    <a:pt x="0" y="120"/>
                    <a:pt x="0" y="72"/>
                    <a:pt x="16" y="48"/>
                  </a:cubicBezTo>
                  <a:cubicBezTo>
                    <a:pt x="32" y="24"/>
                    <a:pt x="72" y="0"/>
                    <a:pt x="112" y="0"/>
                  </a:cubicBezTo>
                  <a:cubicBezTo>
                    <a:pt x="152" y="0"/>
                    <a:pt x="224" y="16"/>
                    <a:pt x="256" y="48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Line 32"/>
            <p:cNvSpPr>
              <a:spLocks noChangeShapeType="1"/>
            </p:cNvSpPr>
            <p:nvPr/>
          </p:nvSpPr>
          <p:spPr bwMode="auto">
            <a:xfrm>
              <a:off x="1360" y="992"/>
              <a:ext cx="2016" cy="1304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 33"/>
            <p:cNvSpPr>
              <a:spLocks/>
            </p:cNvSpPr>
            <p:nvPr/>
          </p:nvSpPr>
          <p:spPr bwMode="auto">
            <a:xfrm>
              <a:off x="3328" y="2056"/>
              <a:ext cx="168" cy="248"/>
            </a:xfrm>
            <a:custGeom>
              <a:avLst/>
              <a:gdLst>
                <a:gd name="T0" fmla="*/ 48 w 168"/>
                <a:gd name="T1" fmla="*/ 240 h 248"/>
                <a:gd name="T2" fmla="*/ 96 w 168"/>
                <a:gd name="T3" fmla="*/ 240 h 248"/>
                <a:gd name="T4" fmla="*/ 144 w 168"/>
                <a:gd name="T5" fmla="*/ 192 h 248"/>
                <a:gd name="T6" fmla="*/ 144 w 168"/>
                <a:gd name="T7" fmla="*/ 96 h 248"/>
                <a:gd name="T8" fmla="*/ 0 w 168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" h="248">
                  <a:moveTo>
                    <a:pt x="48" y="240"/>
                  </a:moveTo>
                  <a:cubicBezTo>
                    <a:pt x="64" y="244"/>
                    <a:pt x="80" y="248"/>
                    <a:pt x="96" y="240"/>
                  </a:cubicBezTo>
                  <a:cubicBezTo>
                    <a:pt x="112" y="232"/>
                    <a:pt x="136" y="216"/>
                    <a:pt x="144" y="192"/>
                  </a:cubicBezTo>
                  <a:cubicBezTo>
                    <a:pt x="152" y="168"/>
                    <a:pt x="168" y="128"/>
                    <a:pt x="144" y="96"/>
                  </a:cubicBezTo>
                  <a:cubicBezTo>
                    <a:pt x="120" y="64"/>
                    <a:pt x="24" y="2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Line 34"/>
            <p:cNvSpPr>
              <a:spLocks noChangeShapeType="1"/>
            </p:cNvSpPr>
            <p:nvPr/>
          </p:nvSpPr>
          <p:spPr bwMode="auto">
            <a:xfrm flipH="1" flipV="1">
              <a:off x="1552" y="856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Line 35"/>
            <p:cNvSpPr>
              <a:spLocks noChangeShapeType="1"/>
            </p:cNvSpPr>
            <p:nvPr/>
          </p:nvSpPr>
          <p:spPr bwMode="auto">
            <a:xfrm flipH="1" flipV="1">
              <a:off x="2704" y="1672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Line 36"/>
            <p:cNvSpPr>
              <a:spLocks noChangeShapeType="1"/>
            </p:cNvSpPr>
            <p:nvPr/>
          </p:nvSpPr>
          <p:spPr bwMode="auto">
            <a:xfrm flipH="1" flipV="1">
              <a:off x="2128" y="1288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7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8" name="Text Box 6"/>
          <p:cNvSpPr txBox="1">
            <a:spLocks noChangeArrowheads="1"/>
          </p:cNvSpPr>
          <p:nvPr/>
        </p:nvSpPr>
        <p:spPr bwMode="auto">
          <a:xfrm>
            <a:off x="829690" y="1176338"/>
            <a:ext cx="75523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原子实：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0000"/>
                </a:highlight>
                <a:latin typeface="华文楷体"/>
                <a:ea typeface="华文楷体"/>
                <a:cs typeface="华文楷体"/>
              </a:rPr>
              <a:t>满壳层和满支壳层时</a:t>
            </a:r>
            <a:r>
              <a:rPr lang="zh-CN" altLang="en-US" sz="24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，</a:t>
            </a:r>
            <a:r>
              <a:rPr lang="zh-CN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对应的原子态为：</a:t>
            </a:r>
            <a:r>
              <a:rPr lang="en-US" altLang="zh-CN" sz="2400" b="1" baseline="30000" dirty="0">
                <a:solidFill>
                  <a:schemeClr val="tx1"/>
                </a:solidFill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S</a:t>
            </a:r>
            <a:r>
              <a:rPr lang="en-US" altLang="zh-CN" sz="2400" b="1" baseline="-25000" dirty="0">
                <a:solidFill>
                  <a:schemeClr val="tx1"/>
                </a:solidFill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0</a:t>
            </a:r>
            <a:endParaRPr lang="en-US" altLang="zh-CN" sz="2400" b="1" dirty="0">
              <a:solidFill>
                <a:schemeClr val="tx1"/>
              </a:solidFill>
              <a:highlight>
                <a:srgbClr val="FFFF00"/>
              </a:highlight>
              <a:latin typeface="华文楷体"/>
              <a:ea typeface="华文楷体"/>
              <a:cs typeface="华文楷体"/>
            </a:endParaRPr>
          </a:p>
        </p:txBody>
      </p:sp>
      <p:sp>
        <p:nvSpPr>
          <p:cNvPr id="166919" name="Text Box 7"/>
          <p:cNvSpPr txBox="1">
            <a:spLocks noChangeArrowheads="1"/>
          </p:cNvSpPr>
          <p:nvPr/>
        </p:nvSpPr>
        <p:spPr bwMode="auto">
          <a:xfrm>
            <a:off x="684404" y="1823741"/>
            <a:ext cx="7991475" cy="1221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478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由于原子实的总角动量和总磁矩为零</a:t>
            </a:r>
          </a:p>
          <a:p>
            <a:pPr>
              <a:lnSpc>
                <a:spcPts val="4780"/>
              </a:lnSpc>
            </a:pPr>
            <a:r>
              <a:rPr lang="zh-CN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一般用</a:t>
            </a:r>
            <a:r>
              <a:rPr lang="zh-CN" altLang="en-US" sz="2400" b="1" dirty="0">
                <a:solidFill>
                  <a:srgbClr val="0000FF"/>
                </a:solidFill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价电子</a:t>
            </a:r>
            <a:r>
              <a:rPr lang="zh-CN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的组态来代表原子的</a:t>
            </a:r>
            <a:r>
              <a:rPr lang="zh-CN" altLang="en-US" sz="2400" b="1" dirty="0">
                <a:solidFill>
                  <a:srgbClr val="0000FF"/>
                </a:solidFill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电子组态</a:t>
            </a:r>
          </a:p>
        </p:txBody>
      </p:sp>
      <p:grpSp>
        <p:nvGrpSpPr>
          <p:cNvPr id="166924" name="Group 12"/>
          <p:cNvGrpSpPr>
            <a:grpSpLocks/>
          </p:cNvGrpSpPr>
          <p:nvPr/>
        </p:nvGrpSpPr>
        <p:grpSpPr bwMode="auto">
          <a:xfrm>
            <a:off x="746126" y="3276600"/>
            <a:ext cx="7929754" cy="1047750"/>
            <a:chOff x="336" y="2851"/>
            <a:chExt cx="5194" cy="660"/>
          </a:xfrm>
        </p:grpSpPr>
        <p:sp>
          <p:nvSpPr>
            <p:cNvPr id="166920" name="Text Box 8"/>
            <p:cNvSpPr txBox="1">
              <a:spLocks noChangeArrowheads="1"/>
            </p:cNvSpPr>
            <p:nvPr/>
          </p:nvSpPr>
          <p:spPr bwMode="auto">
            <a:xfrm>
              <a:off x="336" y="2851"/>
              <a:ext cx="51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  <a:latin typeface="华文楷体"/>
                  <a:ea typeface="华文楷体"/>
                  <a:cs typeface="华文楷体"/>
                </a:rPr>
                <a:t>硼（</a:t>
              </a:r>
              <a:r>
                <a:rPr lang="en-US" altLang="zh-CN" sz="2400" b="1" dirty="0">
                  <a:solidFill>
                    <a:schemeClr val="tx1"/>
                  </a:solidFill>
                  <a:latin typeface="华文楷体"/>
                  <a:ea typeface="华文楷体"/>
                  <a:cs typeface="华文楷体"/>
                </a:rPr>
                <a:t>Z=5）</a:t>
              </a:r>
              <a:r>
                <a:rPr lang="zh-CN" altLang="en-US" sz="2400" b="1" dirty="0">
                  <a:solidFill>
                    <a:schemeClr val="tx1"/>
                  </a:solidFill>
                  <a:latin typeface="华文楷体"/>
                  <a:ea typeface="华文楷体"/>
                  <a:cs typeface="华文楷体"/>
                </a:rPr>
                <a:t>原子若处于基态电子组态为：</a:t>
              </a:r>
            </a:p>
          </p:txBody>
        </p:sp>
        <p:sp>
          <p:nvSpPr>
            <p:cNvPr id="166921" name="Text Box 9"/>
            <p:cNvSpPr txBox="1">
              <a:spLocks noChangeArrowheads="1"/>
            </p:cNvSpPr>
            <p:nvPr/>
          </p:nvSpPr>
          <p:spPr bwMode="auto">
            <a:xfrm>
              <a:off x="1562" y="3220"/>
              <a:ext cx="300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9144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/>
              <a:r>
                <a:rPr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1s (2) , 2s(2)</a:t>
              </a:r>
              <a:r>
                <a:rPr lang="zh-CN" altLang="en-US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；</a:t>
              </a:r>
              <a:r>
                <a:rPr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US" altLang="zh-CN" b="1" dirty="0"/>
                <a:t>2p(1)   </a:t>
              </a:r>
              <a:r>
                <a:rPr lang="en-US" altLang="zh-CN" b="1" dirty="0">
                  <a:sym typeface="Wingdings"/>
                </a:rPr>
                <a:t>   2</a:t>
              </a:r>
              <a:r>
                <a:rPr lang="en-US" altLang="zh-CN" b="1" baseline="30000" dirty="0">
                  <a:sym typeface="Wingdings"/>
                </a:rPr>
                <a:t>2</a:t>
              </a:r>
              <a:r>
                <a:rPr lang="en-US" altLang="zh-CN" b="1" dirty="0">
                  <a:sym typeface="Wingdings"/>
                </a:rPr>
                <a:t>P</a:t>
              </a:r>
              <a:r>
                <a:rPr lang="en-US" altLang="zh-CN" b="1" baseline="-25000" dirty="0">
                  <a:sym typeface="Wingdings"/>
                </a:rPr>
                <a:t>1/2,3/2</a:t>
              </a:r>
              <a:endParaRPr lang="en-US" altLang="zh-CN" b="1" baseline="-250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原子的电子组态</a:t>
            </a:r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0827" y="4448176"/>
            <a:ext cx="775117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buFont typeface="Wingdings" pitchFamily="2" charset="2"/>
              <a:buChar char="v"/>
            </a:pPr>
            <a:r>
              <a:rPr lang="en-US" altLang="zh-CN" sz="2800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  <a:cs typeface="Arial" charset="0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能量最低原理</a:t>
            </a:r>
            <a:endParaRPr lang="zh-CN" altLang="en-US" sz="900" b="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楷体"/>
              <a:ea typeface="华文楷体"/>
              <a:cs typeface="华文楷体"/>
            </a:endParaRPr>
          </a:p>
          <a:p>
            <a:pPr lvl="0" defTabSz="457200"/>
            <a:r>
              <a:rPr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多电子原子处于基态时，</a:t>
            </a:r>
            <a:r>
              <a:rPr lang="zh-CN" altLang="en-US" sz="24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核外电子</a:t>
            </a:r>
            <a:r>
              <a:rPr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的分布在不违反泡利原理前提下，</a:t>
            </a:r>
            <a:r>
              <a:rPr lang="zh-CN" altLang="en-US" sz="24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总是尽先分布在能量较低的轨道</a:t>
            </a:r>
            <a:r>
              <a:rPr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，以使原子处于能量最低状态。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8" grpId="0"/>
      <p:bldP spid="166919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</a:t>
            </a:r>
            <a:r>
              <a:rPr lang="en-US" altLang="zh-CN" dirty="0"/>
              <a:t>3d</a:t>
            </a:r>
            <a:r>
              <a:rPr lang="zh-CN" altLang="en-US" dirty="0"/>
              <a:t>还是填</a:t>
            </a:r>
            <a:r>
              <a:rPr lang="en-US" altLang="zh-CN" dirty="0"/>
              <a:t>4s</a:t>
            </a:r>
            <a:r>
              <a:rPr lang="zh-CN" altLang="en-US" dirty="0"/>
              <a:t>的定性解释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45821" y="1358354"/>
            <a:ext cx="3424630" cy="3747045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3200" dirty="0"/>
              <a:t>3d</a:t>
            </a:r>
            <a:r>
              <a:rPr lang="zh-CN" altLang="en-US" sz="3200" dirty="0"/>
              <a:t>轨道是</a:t>
            </a:r>
            <a:r>
              <a:rPr lang="en-US" altLang="zh-CN" sz="3200" dirty="0"/>
              <a:t>(</a:t>
            </a:r>
            <a:r>
              <a:rPr lang="en-US" altLang="zh-CN" sz="3200" i="1" dirty="0"/>
              <a:t>n</a:t>
            </a:r>
            <a:r>
              <a:rPr lang="en-US" altLang="zh-CN" sz="3200" dirty="0"/>
              <a:t>=3,</a:t>
            </a:r>
            <a:r>
              <a:rPr lang="en-US" altLang="zh-CN" sz="3200" i="1" dirty="0"/>
              <a:t>l</a:t>
            </a:r>
            <a:r>
              <a:rPr lang="en-US" altLang="zh-CN" sz="3200" dirty="0"/>
              <a:t>=2)</a:t>
            </a:r>
            <a:r>
              <a:rPr lang="zh-CN" altLang="en-US" sz="3200" dirty="0"/>
              <a:t>圆轨道，没有</a:t>
            </a:r>
            <a:r>
              <a:rPr lang="zh-CN" altLang="en-US" sz="3200" dirty="0">
                <a:solidFill>
                  <a:srgbClr val="FF0000"/>
                </a:solidFill>
              </a:rPr>
              <a:t>轨道贯穿和极化效应</a:t>
            </a:r>
            <a:r>
              <a:rPr lang="zh-CN" altLang="en-US" sz="3200" dirty="0"/>
              <a:t>，而</a:t>
            </a:r>
            <a:r>
              <a:rPr lang="en-US" altLang="zh-CN" sz="3200" dirty="0"/>
              <a:t>4s</a:t>
            </a:r>
            <a:r>
              <a:rPr lang="zh-CN" altLang="en-US" sz="3200" dirty="0"/>
              <a:t>轨道</a:t>
            </a:r>
            <a:r>
              <a:rPr lang="en-US" altLang="zh-CN" sz="3200" i="1" dirty="0"/>
              <a:t>n</a:t>
            </a:r>
            <a:r>
              <a:rPr lang="en-US" altLang="zh-CN" sz="3200" dirty="0"/>
              <a:t>=4, </a:t>
            </a:r>
            <a:r>
              <a:rPr lang="en-US" altLang="zh-CN" sz="3200" i="1" dirty="0"/>
              <a:t>l</a:t>
            </a:r>
            <a:r>
              <a:rPr lang="en-US" altLang="zh-CN" sz="3200" dirty="0"/>
              <a:t>=0</a:t>
            </a:r>
            <a:r>
              <a:rPr lang="zh-CN" altLang="en-US" sz="3200" dirty="0"/>
              <a:t>，轨道在径向有多次扭结，波函数在靠近原子核处有较大比重，以致于其能量下降而低于</a:t>
            </a:r>
            <a:r>
              <a:rPr lang="en-US" altLang="zh-CN" sz="3200" dirty="0"/>
              <a:t>3d</a:t>
            </a:r>
            <a:r>
              <a:rPr lang="zh-CN" altLang="en-US" sz="3200" dirty="0"/>
              <a:t>能级。</a:t>
            </a:r>
          </a:p>
          <a:p>
            <a:endParaRPr lang="zh-CN" altLang="en-US" sz="3200" dirty="0"/>
          </a:p>
        </p:txBody>
      </p:sp>
      <p:graphicFrame>
        <p:nvGraphicFramePr>
          <p:cNvPr id="5" name="Object 38"/>
          <p:cNvGraphicFramePr>
            <a:graphicFrameLocks noChangeAspect="1"/>
          </p:cNvGraphicFramePr>
          <p:nvPr/>
        </p:nvGraphicFramePr>
        <p:xfrm>
          <a:off x="4166670" y="2491036"/>
          <a:ext cx="4335463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2999232" imgH="3121152" progId="Origin50.Graph">
                  <p:embed/>
                </p:oleObj>
              </mc:Choice>
              <mc:Fallback>
                <p:oleObj name="Graph" r:id="rId2" imgW="2999232" imgH="3121152" progId="Origin50.Graph">
                  <p:embed/>
                  <p:pic>
                    <p:nvPicPr>
                      <p:cNvPr id="5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728" t="6450" b="4448"/>
                      <a:stretch>
                        <a:fillRect/>
                      </a:stretch>
                    </p:blipFill>
                    <p:spPr bwMode="auto">
                      <a:xfrm>
                        <a:off x="4166670" y="2491036"/>
                        <a:ext cx="4335463" cy="381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7"/>
          <p:cNvGraphicFramePr>
            <a:graphicFrameLocks noChangeAspect="1"/>
          </p:cNvGraphicFramePr>
          <p:nvPr/>
        </p:nvGraphicFramePr>
        <p:xfrm>
          <a:off x="5874164" y="3458203"/>
          <a:ext cx="3024188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254000" progId="Equation.DSMT4">
                  <p:embed/>
                </p:oleObj>
              </mc:Choice>
              <mc:Fallback>
                <p:oleObj name="Equation" r:id="rId4" imgW="1600200" imgH="254000" progId="Equation.DSMT4">
                  <p:embed/>
                  <p:pic>
                    <p:nvPicPr>
                      <p:cNvPr id="6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4164" y="3458203"/>
                        <a:ext cx="3024188" cy="487362"/>
                      </a:xfrm>
                      <a:prstGeom prst="rect">
                        <a:avLst/>
                      </a:prstGeom>
                      <a:solidFill>
                        <a:srgbClr val="FF99CC">
                          <a:alpha val="32941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428300" y="4847807"/>
            <a:ext cx="1720641" cy="463846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55600" indent="-355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能级交错：</a:t>
            </a:r>
          </a:p>
        </p:txBody>
      </p:sp>
      <p:graphicFrame>
        <p:nvGraphicFramePr>
          <p:cNvPr id="8" name="Object 50"/>
          <p:cNvGraphicFramePr>
            <a:graphicFrameLocks noChangeAspect="1"/>
          </p:cNvGraphicFramePr>
          <p:nvPr/>
        </p:nvGraphicFramePr>
        <p:xfrm>
          <a:off x="1288620" y="5311653"/>
          <a:ext cx="2376487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600" imgH="520700" progId="Equation.DSMT4">
                  <p:embed/>
                </p:oleObj>
              </mc:Choice>
              <mc:Fallback>
                <p:oleObj name="Equation" r:id="rId6" imgW="1244600" imgH="520700" progId="Equation.DSMT4">
                  <p:embed/>
                  <p:pic>
                    <p:nvPicPr>
                      <p:cNvPr id="8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8620" y="5311653"/>
                        <a:ext cx="2376487" cy="996950"/>
                      </a:xfrm>
                      <a:prstGeom prst="rect">
                        <a:avLst/>
                      </a:prstGeom>
                      <a:solidFill>
                        <a:srgbClr val="FF00FF">
                          <a:alpha val="20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771007" y="1177225"/>
            <a:ext cx="5354705" cy="1198263"/>
            <a:chOff x="3771007" y="1177225"/>
            <a:chExt cx="5354705" cy="1198263"/>
          </a:xfrm>
        </p:grpSpPr>
        <p:graphicFrame>
          <p:nvGraphicFramePr>
            <p:cNvPr id="10" name="Object 23"/>
            <p:cNvGraphicFramePr>
              <a:graphicFrameLocks noChangeAspect="1"/>
            </p:cNvGraphicFramePr>
            <p:nvPr/>
          </p:nvGraphicFramePr>
          <p:xfrm>
            <a:off x="3771007" y="1497600"/>
            <a:ext cx="3378200" cy="877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612800" imgH="419040" progId="Equation.DSMT4">
                    <p:embed/>
                  </p:oleObj>
                </mc:Choice>
                <mc:Fallback>
                  <p:oleObj name="Equation" r:id="rId8" imgW="1612800" imgH="419040" progId="Equation.DSMT4">
                    <p:embed/>
                    <p:pic>
                      <p:nvPicPr>
                        <p:cNvPr id="1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1007" y="1497600"/>
                          <a:ext cx="3378200" cy="877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43"/>
            <p:cNvSpPr txBox="1">
              <a:spLocks noChangeArrowheads="1"/>
            </p:cNvSpPr>
            <p:nvPr/>
          </p:nvSpPr>
          <p:spPr bwMode="auto">
            <a:xfrm>
              <a:off x="7097295" y="1177225"/>
              <a:ext cx="2028417" cy="463846"/>
            </a:xfrm>
            <a:prstGeom prst="rect">
              <a:avLst/>
            </a:prstGeom>
            <a:solidFill>
              <a:srgbClr val="FF0000">
                <a:alpha val="3098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55600" indent="-3556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有效核电荷数</a:t>
              </a:r>
            </a:p>
          </p:txBody>
        </p:sp>
        <p:sp>
          <p:nvSpPr>
            <p:cNvPr id="12" name="Line 44"/>
            <p:cNvSpPr>
              <a:spLocks noChangeShapeType="1"/>
            </p:cNvSpPr>
            <p:nvPr/>
          </p:nvSpPr>
          <p:spPr bwMode="auto">
            <a:xfrm flipH="1">
              <a:off x="6839712" y="1641071"/>
              <a:ext cx="533400" cy="15736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/>
            <a:p>
              <a:endParaRPr lang="zh-CN" altLang="en-US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2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原子实的静电屏蔽作用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5800" y="1752600"/>
            <a:ext cx="2667000" cy="350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457200" eaLnBrk="1" hangingPunct="1">
              <a:lnSpc>
                <a:spcPts val="3780"/>
              </a:lnSpc>
            </a:pP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先填充</a:t>
            </a:r>
            <a: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4</a:t>
            </a:r>
            <a:r>
              <a:rPr kumimoji="0" lang="en-US" altLang="zh-CN" sz="2400" i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s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后填</a:t>
            </a:r>
            <a: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3</a:t>
            </a:r>
            <a:r>
              <a:rPr kumimoji="0" lang="en-US" altLang="zh-CN" sz="2400" i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d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是由于</a:t>
            </a:r>
            <a: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4</a:t>
            </a:r>
            <a:r>
              <a:rPr kumimoji="0" lang="en-US" altLang="zh-CN" sz="2400" i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s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的电子径向分布几率不同于</a:t>
            </a:r>
            <a: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3</a:t>
            </a:r>
            <a:r>
              <a:rPr kumimoji="0" lang="en-US" altLang="zh-CN" sz="2400" i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d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（见图）。</a:t>
            </a:r>
            <a:endParaRPr kumimoji="0" lang="en-US" altLang="zh-CN" sz="2400" dirty="0">
              <a:solidFill>
                <a:prstClr val="black"/>
              </a:solidFill>
              <a:latin typeface="华文楷体"/>
              <a:ea typeface="华文楷体"/>
              <a:cs typeface="华文楷体"/>
            </a:endParaRPr>
          </a:p>
          <a:p>
            <a:pPr defTabSz="457200" eaLnBrk="1" hangingPunct="1">
              <a:lnSpc>
                <a:spcPts val="3780"/>
              </a:lnSpc>
            </a:pPr>
            <a:r>
              <a:rPr kumimoji="0"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填充</a:t>
            </a:r>
            <a:r>
              <a:rPr kumimoji="0" lang="en-US" altLang="zh-CN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4</a:t>
            </a:r>
            <a:r>
              <a:rPr kumimoji="0" lang="en-US" altLang="zh-CN" sz="2400" i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s</a:t>
            </a:r>
            <a:r>
              <a:rPr kumimoji="0"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有利于能量最低，见原子的电子分布图。</a:t>
            </a:r>
          </a:p>
        </p:txBody>
      </p:sp>
      <p:pic>
        <p:nvPicPr>
          <p:cNvPr id="7" name="Picture 5" descr="D:\guoru\新建文件夹\未标题-7---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" t="1130" r="1476" b="7258"/>
          <a:stretch/>
        </p:blipFill>
        <p:spPr bwMode="auto">
          <a:xfrm>
            <a:off x="4051337" y="1289594"/>
            <a:ext cx="3890400" cy="48711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36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/>
              <a:t>原子</a:t>
            </a:r>
            <a:r>
              <a:rPr lang="zh-CN" altLang="en-US" sz="3600" dirty="0"/>
              <a:t>中电子的结合能和原子序数</a:t>
            </a:r>
            <a:r>
              <a:rPr lang="en-US" altLang="zh-CN" sz="3600" dirty="0"/>
              <a:t>Z</a:t>
            </a:r>
            <a:r>
              <a:rPr lang="zh-CN" altLang="en-US" sz="3600" dirty="0"/>
              <a:t>的关系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5" name="图片 3" descr="未命名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71600"/>
            <a:ext cx="3626649" cy="4798089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28600" y="1524000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实验测量的原子中电子的结合能和原子序数</a:t>
            </a:r>
            <a:r>
              <a:rPr kumimoji="1"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Z</a:t>
            </a:r>
            <a:r>
              <a:rPr kumimoji="1"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的关系曲线。</a:t>
            </a:r>
            <a:endParaRPr kumimoji="1" lang="en-US" altLang="zh-CN" sz="24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与量子力学的计算符合。</a:t>
            </a:r>
            <a:endParaRPr kumimoji="1" lang="en-US" altLang="zh-CN" sz="2400" b="1" dirty="0">
              <a:solidFill>
                <a:srgbClr val="0000FF"/>
              </a:solidFill>
              <a:latin typeface="华文楷体"/>
              <a:ea typeface="华文楷体"/>
              <a:cs typeface="华文楷体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在一些区域</a:t>
            </a:r>
            <a:r>
              <a:rPr kumimoji="1"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4s</a:t>
            </a:r>
            <a:r>
              <a:rPr kumimoji="1"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壳层的能级低于</a:t>
            </a:r>
            <a:r>
              <a:rPr kumimoji="1" lang="zh-CN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3</a:t>
            </a:r>
            <a:r>
              <a:rPr kumimoji="1"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d</a:t>
            </a:r>
            <a:r>
              <a:rPr kumimoji="1"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壳层的能级，故电子先填</a:t>
            </a:r>
            <a:r>
              <a:rPr kumimoji="1"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4s.</a:t>
            </a:r>
            <a:endParaRPr kumimoji="1" lang="zh-CN" altLang="en-US" sz="24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7517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</a:t>
            </a:r>
            <a:r>
              <a:rPr lang="en-US" altLang="zh-CN" dirty="0"/>
              <a:t>3d</a:t>
            </a:r>
            <a:r>
              <a:rPr lang="zh-CN" altLang="en-US" dirty="0"/>
              <a:t>还是填</a:t>
            </a:r>
            <a:r>
              <a:rPr lang="en-US" altLang="zh-CN" dirty="0"/>
              <a:t>4s</a:t>
            </a:r>
            <a:r>
              <a:rPr lang="zh-CN" altLang="en-US" dirty="0"/>
              <a:t>的定量分析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28600" y="1626289"/>
            <a:ext cx="7467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它们具有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相同的结构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，即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原子实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（核与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18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个核外电子构成）加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价电子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28600" y="2457286"/>
            <a:ext cx="8153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研究它们的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光谱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：不同的是核电荷数不同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,K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和类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离子的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光谱项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可表示为：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78" y="2798178"/>
            <a:ext cx="1180091" cy="700292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270490" y="1128582"/>
            <a:ext cx="8156844" cy="461665"/>
            <a:chOff x="457162" y="996157"/>
            <a:chExt cx="8156843" cy="461667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457162" y="996157"/>
              <a:ext cx="5688012" cy="461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zh-CN" altLang="en-US" sz="24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取</a:t>
              </a:r>
              <a:r>
                <a:rPr kumimoji="1" lang="en-US" altLang="zh-CN" sz="24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19</a:t>
              </a:r>
              <a:r>
                <a:rPr kumimoji="1" lang="zh-CN" altLang="en-US" sz="24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号元素</a:t>
              </a: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4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及</a:t>
              </a:r>
              <a:r>
                <a:rPr kumimoji="1"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类</a:t>
              </a: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离子</a:t>
              </a:r>
              <a:r>
                <a:rPr kumimoji="1" lang="zh-CN" altLang="en-US" sz="2400" dirty="0">
                  <a:solidFill>
                    <a:srgbClr val="000066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进行研究，即</a:t>
              </a:r>
            </a:p>
          </p:txBody>
        </p:sp>
        <p:pic>
          <p:nvPicPr>
            <p:cNvPr id="11" name="图片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8666" y="1086212"/>
              <a:ext cx="2885339" cy="363470"/>
            </a:xfrm>
            <a:prstGeom prst="rect">
              <a:avLst/>
            </a:prstGeom>
            <a:noFill/>
            <a:ln w="31750">
              <a:solidFill>
                <a:schemeClr val="accent1"/>
              </a:solidFill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:mc="http://schemas.openxmlformats.org/markup-compatibility/2006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28599" y="3448847"/>
            <a:ext cx="85071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400" dirty="0">
                <a:solidFill>
                  <a:srgbClr val="000066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已包含轨道贯穿和原子实的极化效应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。对于                   之间；对于                     之间；对于                       之间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......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48719" y="4238553"/>
            <a:ext cx="2877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故可将   统一表示为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4328886" y="4274385"/>
            <a:ext cx="28007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其中  是屏蔽常数。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70490" y="4661233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则：</a:t>
            </a:r>
          </a:p>
        </p:txBody>
      </p:sp>
      <p:pic>
        <p:nvPicPr>
          <p:cNvPr id="17" name="图片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55511"/>
            <a:ext cx="495034" cy="360362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05" y="3488017"/>
            <a:ext cx="1476375" cy="384175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91" y="3905882"/>
            <a:ext cx="1571625" cy="341313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84" y="3872192"/>
            <a:ext cx="1655762" cy="363537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87" y="4283089"/>
            <a:ext cx="321583" cy="321583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93" y="4274918"/>
            <a:ext cx="1271588" cy="369887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140" y="4680786"/>
            <a:ext cx="2508250" cy="77470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84" y="4391563"/>
            <a:ext cx="288925" cy="265112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027" y="4720493"/>
            <a:ext cx="1204400" cy="714718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304800" y="5344382"/>
            <a:ext cx="8534400" cy="113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此时由实验测出</a:t>
            </a:r>
            <a:r>
              <a:rPr kumimoji="1"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取不同值时的光谱项</a:t>
            </a:r>
            <a:r>
              <a:rPr kumimoji="1"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 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baseline="30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 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400" baseline="300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莫塞莱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(Moseley)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19060E-B8A4-FDFB-AB68-7459192B983C}"/>
              </a:ext>
            </a:extLst>
          </p:cNvPr>
          <p:cNvSpPr txBox="1"/>
          <p:nvPr/>
        </p:nvSpPr>
        <p:spPr>
          <a:xfrm>
            <a:off x="4148631" y="2903371"/>
            <a:ext cx="1655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 dirty="0">
                <a:highlight>
                  <a:srgbClr val="00FF00"/>
                </a:highlight>
              </a:rPr>
              <a:t>E</a:t>
            </a:r>
            <a:r>
              <a:rPr lang="en-US" altLang="zh-CN" sz="3200" dirty="0">
                <a:highlight>
                  <a:srgbClr val="00FF00"/>
                </a:highlight>
              </a:rPr>
              <a:t>=</a:t>
            </a:r>
            <a:r>
              <a:rPr lang="en-US" altLang="zh-CN" sz="3200" dirty="0">
                <a:solidFill>
                  <a:srgbClr val="FF0000"/>
                </a:solidFill>
                <a:highlight>
                  <a:srgbClr val="00FF00"/>
                </a:highlight>
              </a:rPr>
              <a:t>-</a:t>
            </a:r>
            <a:r>
              <a:rPr lang="en-US" altLang="zh-CN" sz="3200" dirty="0" err="1">
                <a:highlight>
                  <a:srgbClr val="00FF00"/>
                </a:highlight>
              </a:rPr>
              <a:t>hc</a:t>
            </a:r>
            <a:r>
              <a:rPr lang="en-US" altLang="zh-CN" sz="3200" i="1" dirty="0" err="1">
                <a:highlight>
                  <a:srgbClr val="00FF00"/>
                </a:highlight>
              </a:rPr>
              <a:t>T</a:t>
            </a:r>
            <a:r>
              <a:rPr lang="en-US" altLang="zh-CN" sz="3200" i="1" dirty="0">
                <a:highlight>
                  <a:srgbClr val="00FF00"/>
                </a:highlight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75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864894" y="1219200"/>
            <a:ext cx="4050506" cy="3521075"/>
            <a:chOff x="4989088" y="1584325"/>
            <a:chExt cx="4050506" cy="3521075"/>
          </a:xfrm>
        </p:grpSpPr>
        <p:pic>
          <p:nvPicPr>
            <p:cNvPr id="8" name="Picture 4" descr="Mosel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9088" y="1584325"/>
              <a:ext cx="4050506" cy="352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6016596" y="1989136"/>
              <a:ext cx="1999059" cy="2233612"/>
            </a:xfrm>
            <a:custGeom>
              <a:avLst/>
              <a:gdLst>
                <a:gd name="T0" fmla="*/ 1679 w 1679"/>
                <a:gd name="T1" fmla="*/ 0 h 1407"/>
                <a:gd name="T2" fmla="*/ 317 w 1679"/>
                <a:gd name="T3" fmla="*/ 1096 h 1407"/>
                <a:gd name="T4" fmla="*/ 0 w 1679"/>
                <a:gd name="T5" fmla="*/ 1407 h 1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79" h="1407">
                  <a:moveTo>
                    <a:pt x="1679" y="0"/>
                  </a:moveTo>
                  <a:lnTo>
                    <a:pt x="317" y="1096"/>
                  </a:lnTo>
                  <a:lnTo>
                    <a:pt x="0" y="1407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6015406" y="1989138"/>
              <a:ext cx="2645569" cy="1944687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81400"/>
            <a:ext cx="1524000" cy="318868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960488"/>
            <a:ext cx="1462747" cy="306916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mc="http://schemas.openxmlformats.org/markup-compatibility/2006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</a:t>
            </a:r>
            <a:r>
              <a:rPr lang="en-US" altLang="zh-CN" dirty="0"/>
              <a:t>3d</a:t>
            </a:r>
            <a:r>
              <a:rPr lang="zh-CN" altLang="en-US" dirty="0"/>
              <a:t>还是填</a:t>
            </a:r>
            <a:r>
              <a:rPr lang="en-US" altLang="zh-CN" dirty="0"/>
              <a:t>4s</a:t>
            </a:r>
            <a:r>
              <a:rPr lang="zh-CN" altLang="en-US" dirty="0"/>
              <a:t>的定量分析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04800" y="1143000"/>
            <a:ext cx="3954575" cy="524058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注意</a:t>
            </a:r>
            <a:r>
              <a:rPr lang="zh-CN" altLang="en-US" sz="2800" dirty="0"/>
              <a:t>：</a:t>
            </a:r>
            <a:r>
              <a:rPr kumimoji="1" lang="zh-CN" altLang="en-US" sz="2800" dirty="0"/>
              <a:t>两条曲线的</a:t>
            </a:r>
            <a:r>
              <a:rPr kumimoji="1" lang="en-US" altLang="zh-CN" sz="2800" dirty="0"/>
              <a:t>(Moseley)</a:t>
            </a:r>
            <a:r>
              <a:rPr kumimoji="1" lang="zh-CN" altLang="en-US" sz="2800" dirty="0"/>
              <a:t>图可以比较不同原子态时（</a:t>
            </a:r>
            <a:r>
              <a:rPr kumimoji="1" lang="en-US" altLang="zh-CN" sz="2800" dirty="0"/>
              <a:t>3</a:t>
            </a:r>
            <a:r>
              <a:rPr kumimoji="1" lang="en-US" altLang="zh-CN" sz="2800" baseline="30000" dirty="0"/>
              <a:t>2</a:t>
            </a:r>
            <a:r>
              <a:rPr kumimoji="1" lang="en-US" altLang="zh-CN" sz="2800" i="1" dirty="0"/>
              <a:t>S</a:t>
            </a:r>
            <a:r>
              <a:rPr kumimoji="1" lang="zh-CN" altLang="en-US" sz="2800" dirty="0"/>
              <a:t>和</a:t>
            </a:r>
            <a:r>
              <a:rPr kumimoji="1" lang="en-US" altLang="zh-CN" sz="2800" dirty="0"/>
              <a:t>4</a:t>
            </a:r>
            <a:r>
              <a:rPr kumimoji="1" lang="en-US" altLang="zh-CN" sz="2800" baseline="30000" dirty="0"/>
              <a:t>2</a:t>
            </a:r>
            <a:r>
              <a:rPr kumimoji="1" lang="en-US" altLang="zh-CN" sz="2800" i="1" dirty="0"/>
              <a:t>D</a:t>
            </a:r>
            <a:r>
              <a:rPr kumimoji="1" lang="zh-CN" altLang="en-US" sz="2800" dirty="0"/>
              <a:t>）</a:t>
            </a:r>
            <a:r>
              <a:rPr kumimoji="1" lang="zh-CN" altLang="en-US" sz="2800" dirty="0">
                <a:solidFill>
                  <a:srgbClr val="FF0000"/>
                </a:solidFill>
              </a:rPr>
              <a:t>谱项值</a:t>
            </a:r>
            <a:r>
              <a:rPr kumimoji="1" lang="en-US" altLang="zh-CN" sz="2800" i="1" dirty="0"/>
              <a:t>T</a:t>
            </a:r>
            <a:r>
              <a:rPr kumimoji="1" lang="zh-CN" altLang="en-US" sz="2800" dirty="0"/>
              <a:t>的大小。</a:t>
            </a:r>
            <a:r>
              <a:rPr lang="zh-CN" altLang="en-US" sz="2800" dirty="0"/>
              <a:t>而</a:t>
            </a:r>
            <a:r>
              <a:rPr lang="en-US" altLang="zh-CN" sz="2800" i="1" dirty="0">
                <a:highlight>
                  <a:srgbClr val="00FF00"/>
                </a:highlight>
              </a:rPr>
              <a:t>E</a:t>
            </a:r>
            <a:r>
              <a:rPr lang="en-US" altLang="zh-CN" sz="2800" dirty="0">
                <a:highlight>
                  <a:srgbClr val="00FF00"/>
                </a:highlight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highlight>
                  <a:srgbClr val="00FF00"/>
                </a:highlight>
              </a:rPr>
              <a:t>-</a:t>
            </a:r>
            <a:r>
              <a:rPr lang="en-US" altLang="zh-CN" sz="2800" dirty="0" err="1">
                <a:highlight>
                  <a:srgbClr val="00FF00"/>
                </a:highlight>
              </a:rPr>
              <a:t>hc</a:t>
            </a:r>
            <a:r>
              <a:rPr lang="en-US" altLang="zh-CN" sz="2800" i="1" dirty="0" err="1">
                <a:highlight>
                  <a:srgbClr val="00FF00"/>
                </a:highlight>
              </a:rPr>
              <a:t>T</a:t>
            </a:r>
            <a:r>
              <a:rPr lang="en-US" altLang="zh-CN" sz="2800" i="1" dirty="0">
                <a:highlight>
                  <a:srgbClr val="00FF00"/>
                </a:highlight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00FF00"/>
                </a:highlight>
                <a:sym typeface="Symbol" panose="05050102010706020507" pitchFamily="18" charset="2"/>
              </a:rPr>
              <a:t></a:t>
            </a:r>
            <a:r>
              <a:rPr lang="zh-CN" altLang="en-US" sz="2800" dirty="0">
                <a:highlight>
                  <a:srgbClr val="00FF00"/>
                </a:highlight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highlight>
                  <a:srgbClr val="00FF00"/>
                </a:highlight>
              </a:rPr>
              <a:t>T</a:t>
            </a:r>
            <a:r>
              <a:rPr lang="en-US" altLang="zh-CN" sz="2800" dirty="0">
                <a:highlight>
                  <a:srgbClr val="00FF00"/>
                </a:highlight>
              </a:rPr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越大</a:t>
            </a:r>
            <a:r>
              <a:rPr lang="zh-CN" altLang="en-US" sz="2800" dirty="0"/>
              <a:t>，相应的</a:t>
            </a:r>
            <a:r>
              <a:rPr lang="zh-CN" altLang="en-US" sz="2800" dirty="0">
                <a:solidFill>
                  <a:srgbClr val="FF0000"/>
                </a:solidFill>
              </a:rPr>
              <a:t>能级越低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对同一元素来说，最外层电子当然先填充与低能态对应的轨道。</a:t>
            </a:r>
            <a:endParaRPr lang="en-US" altLang="zh-CN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图中</a:t>
            </a:r>
            <a:r>
              <a:rPr lang="en-US" altLang="zh-CN" sz="2800" i="1" dirty="0"/>
              <a:t>n</a:t>
            </a:r>
            <a:r>
              <a:rPr lang="en-US" altLang="zh-CN" sz="2800" dirty="0"/>
              <a:t>=3 </a:t>
            </a:r>
            <a:r>
              <a:rPr lang="zh-CN" altLang="en-US" sz="2800" dirty="0"/>
              <a:t>和 </a:t>
            </a:r>
            <a:r>
              <a:rPr lang="en-US" altLang="zh-CN" sz="2800" i="1" dirty="0"/>
              <a:t>n</a:t>
            </a:r>
            <a:r>
              <a:rPr lang="en-US" altLang="zh-CN" sz="2800" dirty="0"/>
              <a:t>=4 </a:t>
            </a:r>
            <a:r>
              <a:rPr lang="zh-CN" altLang="en-US" sz="2800" dirty="0"/>
              <a:t>的两条直线交于</a:t>
            </a:r>
            <a:r>
              <a:rPr lang="en-US" altLang="zh-CN" sz="2800" dirty="0"/>
              <a:t>Z=20~21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endParaRPr lang="en-US" altLang="zh-CN" sz="28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          </a:t>
            </a:r>
            <a:r>
              <a:rPr lang="zh-CN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 </a:t>
            </a:r>
            <a:r>
              <a:rPr kumimoji="1" lang="zh-CN" altLang="en-US" sz="2800" dirty="0"/>
              <a:t>对于</a:t>
            </a:r>
            <a:r>
              <a:rPr kumimoji="1" lang="en-US" altLang="zh-CN" sz="2800" dirty="0"/>
              <a:t>19</a:t>
            </a:r>
            <a:r>
              <a:rPr kumimoji="1" lang="zh-CN" altLang="en-US" sz="2800" dirty="0"/>
              <a:t>，</a:t>
            </a:r>
            <a:r>
              <a:rPr kumimoji="1" lang="en-US" altLang="zh-CN" sz="2800" dirty="0"/>
              <a:t>20</a:t>
            </a:r>
            <a:r>
              <a:rPr kumimoji="1" lang="zh-CN" altLang="en-US" sz="2800" dirty="0"/>
              <a:t>号元素：</a:t>
            </a:r>
            <a:endParaRPr kumimoji="1" lang="en-US" altLang="zh-CN" sz="2800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800" dirty="0"/>
              <a:t>           21</a:t>
            </a:r>
            <a:r>
              <a:rPr kumimoji="1" lang="zh-CN" altLang="en-US" sz="2800" dirty="0"/>
              <a:t>号之后元素：</a:t>
            </a:r>
          </a:p>
          <a:p>
            <a:pPr>
              <a:lnSpc>
                <a:spcPct val="120000"/>
              </a:lnSpc>
            </a:pPr>
            <a:r>
              <a:rPr lang="zh-CN" altLang="en-US" sz="2800" dirty="0"/>
              <a:t>因此：</a:t>
            </a:r>
            <a:r>
              <a:rPr lang="en-US" altLang="zh-CN" sz="2800" dirty="0"/>
              <a:t>19</a:t>
            </a:r>
            <a:r>
              <a:rPr lang="zh-CN" altLang="en-US" sz="2800" dirty="0"/>
              <a:t>，</a:t>
            </a:r>
            <a:r>
              <a:rPr lang="en-US" altLang="zh-CN" sz="2800" dirty="0"/>
              <a:t>20</a:t>
            </a:r>
            <a:r>
              <a:rPr lang="zh-CN" altLang="en-US" sz="2800" dirty="0"/>
              <a:t>号元素最外层电子只能先填</a:t>
            </a:r>
            <a:r>
              <a:rPr lang="en-US" altLang="zh-CN" sz="2800" dirty="0"/>
              <a:t>4s</a:t>
            </a:r>
            <a:r>
              <a:rPr lang="zh-CN" altLang="en-US" sz="2800" dirty="0"/>
              <a:t>轨道；而</a:t>
            </a:r>
            <a:r>
              <a:rPr lang="en-US" altLang="zh-CN" sz="2800" dirty="0"/>
              <a:t>21</a:t>
            </a:r>
            <a:r>
              <a:rPr lang="zh-CN" altLang="en-US" sz="2800" dirty="0"/>
              <a:t>号之后的元素才开始进入</a:t>
            </a:r>
            <a:r>
              <a:rPr lang="en-US" altLang="zh-CN" sz="2800" dirty="0"/>
              <a:t>3d</a:t>
            </a:r>
            <a:r>
              <a:rPr lang="zh-CN" altLang="en-US" sz="2800" dirty="0"/>
              <a:t>轨道。除第三周期外，后面的各个周期也都存在这类似的情况</a:t>
            </a:r>
            <a:endParaRPr lang="en-US" altLang="zh-CN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6703067" y="5398804"/>
          <a:ext cx="1444553" cy="841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015920" imgH="444240" progId="Equation.3">
                  <p:embed/>
                </p:oleObj>
              </mc:Choice>
              <mc:Fallback>
                <p:oleObj name="公式" r:id="rId6" imgW="1015920" imgH="444240" progId="Equation.3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3067" y="5398804"/>
                        <a:ext cx="1444553" cy="841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2"/>
          <p:cNvSpPr txBox="1"/>
          <p:nvPr/>
        </p:nvSpPr>
        <p:spPr>
          <a:xfrm>
            <a:off x="5236464" y="4637254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FF00FF"/>
                </a:solidFill>
                <a:latin typeface="华文楷体"/>
                <a:ea typeface="华文楷体"/>
                <a:cs typeface="华文楷体"/>
              </a:rPr>
              <a:t>如果不是贯穿和原子实极化效应，它们应该重叠在一起！</a:t>
            </a:r>
            <a:br>
              <a:rPr lang="en-US" altLang="zh-CN" sz="1800" b="1" dirty="0">
                <a:solidFill>
                  <a:srgbClr val="FF00FF"/>
                </a:solidFill>
                <a:latin typeface="华文楷体"/>
                <a:ea typeface="华文楷体"/>
                <a:cs typeface="华文楷体"/>
              </a:rPr>
            </a:br>
            <a:r>
              <a:rPr lang="zh-CN" altLang="en-US" sz="1800" b="1" dirty="0">
                <a:solidFill>
                  <a:srgbClr val="FF00FF"/>
                </a:solidFill>
                <a:latin typeface="华文楷体"/>
                <a:ea typeface="华文楷体"/>
                <a:cs typeface="华文楷体"/>
              </a:rPr>
              <a:t>（粗能级结构）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07375" y="3720440"/>
            <a:ext cx="132606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宋体" charset="-122"/>
              </a:rPr>
              <a:t>Moseley</a:t>
            </a:r>
            <a:r>
              <a:rPr lang="zh-CN" altLang="en-US" sz="2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宋体" charset="-122"/>
              </a:rPr>
              <a:t>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56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</a:t>
            </a:r>
            <a:r>
              <a:rPr lang="en-US" altLang="zh-CN" dirty="0"/>
              <a:t>3d</a:t>
            </a:r>
            <a:r>
              <a:rPr lang="zh-CN" altLang="en-US" dirty="0"/>
              <a:t>还是填</a:t>
            </a:r>
            <a:r>
              <a:rPr lang="en-US" altLang="zh-CN" dirty="0"/>
              <a:t>4s</a:t>
            </a:r>
            <a:r>
              <a:rPr lang="zh-CN" altLang="en-US" dirty="0"/>
              <a:t>的定量分析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843C673-E22A-9342-BC06-1503E1BA1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0" y="0"/>
            <a:ext cx="8839200" cy="64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8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660D-50C0-A41A-3A00-18E42588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复习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D542B-A078-A861-1706-E4117D4E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C91A4-453D-57EB-59C6-2DD4F3AE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01CEA-C6FF-7C99-E44D-655D7419F720}"/>
              </a:ext>
            </a:extLst>
          </p:cNvPr>
          <p:cNvSpPr txBox="1"/>
          <p:nvPr/>
        </p:nvSpPr>
        <p:spPr>
          <a:xfrm>
            <a:off x="609600" y="12954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P</a:t>
            </a:r>
            <a:r>
              <a:rPr lang="en-CN" dirty="0"/>
              <a:t>auli 不相容原理</a:t>
            </a:r>
            <a:endParaRPr lang="en-CN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E8E2F-45C0-4F3A-B45F-BE4710410097}"/>
              </a:ext>
            </a:extLst>
          </p:cNvPr>
          <p:cNvSpPr txBox="1"/>
          <p:nvPr/>
        </p:nvSpPr>
        <p:spPr>
          <a:xfrm>
            <a:off x="1066800" y="1880175"/>
            <a:ext cx="708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* </a:t>
            </a:r>
            <a:r>
              <a:rPr kumimoji="0" lang="zh-CN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在一个原子中，不可能有两个或两个以上的电子具有完全相同的状态</a:t>
            </a:r>
            <a:endParaRPr lang="en-CN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9FA0-CB56-B5EC-C653-83E77F1E9461}"/>
              </a:ext>
            </a:extLst>
          </p:cNvPr>
          <p:cNvSpPr txBox="1"/>
          <p:nvPr/>
        </p:nvSpPr>
        <p:spPr>
          <a:xfrm>
            <a:off x="1066800" y="2957393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* </a:t>
            </a:r>
            <a:r>
              <a:rPr kumimoji="0" lang="zh-CN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原因：费米子交换反对称性</a:t>
            </a:r>
            <a:endParaRPr lang="en-CN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70C68-F9C0-803F-740F-F63F49957DEC}"/>
              </a:ext>
            </a:extLst>
          </p:cNvPr>
          <p:cNvSpPr txBox="1"/>
          <p:nvPr/>
        </p:nvSpPr>
        <p:spPr>
          <a:xfrm>
            <a:off x="609600" y="3615830"/>
            <a:ext cx="640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CN" altLang="en-US" dirty="0"/>
              <a:t>原子的量子数： </a:t>
            </a:r>
            <a:r>
              <a:rPr lang="en-US" altLang="zh-CN" dirty="0"/>
              <a:t>n, l, ml, </a:t>
            </a:r>
            <a:r>
              <a:rPr lang="en-US" altLang="zh-CN" dirty="0" err="1"/>
              <a:t>ms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94B00-C588-0CC8-C8CB-94A6E994DCCA}"/>
              </a:ext>
            </a:extLst>
          </p:cNvPr>
          <p:cNvSpPr txBox="1"/>
          <p:nvPr/>
        </p:nvSpPr>
        <p:spPr>
          <a:xfrm>
            <a:off x="609600" y="4274267"/>
            <a:ext cx="8534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dirty="0" err="1"/>
              <a:t>同科电子</a:t>
            </a:r>
            <a:r>
              <a:rPr lang="zh-CN" altLang="en-US" dirty="0"/>
              <a:t>： </a:t>
            </a:r>
            <a:r>
              <a:rPr lang="en-US" altLang="zh-CN" dirty="0" err="1"/>
              <a:t>n,l</a:t>
            </a:r>
            <a:r>
              <a:rPr lang="en-US" altLang="zh-CN" dirty="0"/>
              <a:t> </a:t>
            </a:r>
            <a:r>
              <a:rPr lang="zh-CN" altLang="en-US" dirty="0"/>
              <a:t>相同； </a:t>
            </a:r>
            <a:r>
              <a:rPr lang="en-CN" b="0" dirty="0">
                <a:solidFill>
                  <a:schemeClr val="tx1"/>
                </a:solidFill>
                <a:latin typeface="+mn-ea"/>
              </a:rPr>
              <a:t>当S为整数时</a:t>
            </a:r>
            <a:r>
              <a:rPr lang="en-US" altLang="zh-CN" dirty="0"/>
              <a:t>L+S = </a:t>
            </a:r>
            <a:r>
              <a:rPr lang="zh-CN" altLang="en-US" dirty="0"/>
              <a:t>偶数</a:t>
            </a:r>
            <a:endParaRPr lang="en-CN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E86B998-98AB-607C-1109-D9D501A1A9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1212" y="4859042"/>
          <a:ext cx="172878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01309" imgH="418918" progId="Equation.DSMT4">
                  <p:embed/>
                </p:oleObj>
              </mc:Choice>
              <mc:Fallback>
                <p:oleObj r:id="rId2" imgW="901309" imgH="418918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E86B998-98AB-607C-1109-D9D501A1A9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212" y="4859042"/>
                        <a:ext cx="1728788" cy="800100"/>
                      </a:xfrm>
                      <a:prstGeom prst="rect">
                        <a:avLst/>
                      </a:prstGeom>
                      <a:solidFill>
                        <a:srgbClr val="00FFFF">
                          <a:alpha val="20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7D782B-886D-76FF-3B89-079BF836C42C}"/>
              </a:ext>
            </a:extLst>
          </p:cNvPr>
          <p:cNvSpPr txBox="1"/>
          <p:nvPr/>
        </p:nvSpPr>
        <p:spPr>
          <a:xfrm>
            <a:off x="609600" y="5767077"/>
            <a:ext cx="640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dirty="0" err="1"/>
              <a:t>同科电子的排列方式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8732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</a:t>
            </a:r>
            <a:r>
              <a:rPr lang="en-US" altLang="zh-CN" dirty="0"/>
              <a:t>3d</a:t>
            </a:r>
            <a:r>
              <a:rPr lang="zh-CN" altLang="en-US" dirty="0"/>
              <a:t>还是填</a:t>
            </a:r>
            <a:r>
              <a:rPr lang="en-US" altLang="zh-CN" dirty="0"/>
              <a:t>4s</a:t>
            </a:r>
            <a:r>
              <a:rPr lang="zh-CN" altLang="en-US" dirty="0"/>
              <a:t>的定量分析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EA3F8C-734A-5B40-8A39-A568E8B45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01" y="0"/>
            <a:ext cx="9144000" cy="63764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3CDA52-6628-2E3C-39A7-DEFD6D8EEC04}"/>
              </a:ext>
            </a:extLst>
          </p:cNvPr>
          <p:cNvSpPr/>
          <p:nvPr/>
        </p:nvSpPr>
        <p:spPr>
          <a:xfrm>
            <a:off x="152400" y="4648200"/>
            <a:ext cx="5562600" cy="3048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A01F51-2373-DE94-BADF-2ED7D3F028F4}"/>
              </a:ext>
            </a:extLst>
          </p:cNvPr>
          <p:cNvSpPr/>
          <p:nvPr/>
        </p:nvSpPr>
        <p:spPr>
          <a:xfrm>
            <a:off x="121920" y="2919954"/>
            <a:ext cx="5562600" cy="3048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4945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能级交错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473052"/>
            <a:ext cx="7239000" cy="1202510"/>
          </a:xfrm>
          <a:prstGeom prst="rect">
            <a:avLst/>
          </a:prstGeom>
          <a:solidFill>
            <a:srgbClr val="00FF00">
              <a:alpha val="2196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能级交错的规律只适用于外层电子的能级次序。</a:t>
            </a:r>
            <a:r>
              <a:rPr lang="zh-CN" altLang="en-US" sz="2400" dirty="0">
                <a:highlight>
                  <a:srgbClr val="FF00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对于内层电子，其能量高低次序仍由主量子数</a:t>
            </a:r>
            <a:r>
              <a:rPr lang="en-US" altLang="zh-CN" sz="2400" i="1" dirty="0">
                <a:highlight>
                  <a:srgbClr val="FF00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highlight>
                  <a:srgbClr val="FF00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决定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越小能量越低。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7466" y="3192537"/>
            <a:ext cx="6201034" cy="463846"/>
          </a:xfrm>
          <a:prstGeom prst="rect">
            <a:avLst/>
          </a:prstGeom>
          <a:solidFill>
            <a:srgbClr val="FFCC00">
              <a:alpha val="388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Kr</a:t>
            </a:r>
            <a:r>
              <a:rPr lang="zh-CN" altLang="en-US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原子，其基态的电子组态为</a:t>
            </a:r>
            <a:r>
              <a:rPr lang="en-US" altLang="zh-CN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[Kr]3d</a:t>
            </a:r>
            <a:r>
              <a:rPr lang="en-US" altLang="zh-CN" sz="2400" baseline="30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4s</a:t>
            </a:r>
            <a:r>
              <a:rPr lang="en-US" altLang="zh-CN" sz="2400" baseline="30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4p</a:t>
            </a:r>
            <a:r>
              <a:rPr lang="en-US" altLang="zh-CN" sz="2400" baseline="30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 </a:t>
            </a:r>
            <a:endParaRPr lang="en-US" altLang="zh-CN" sz="2400" baseline="30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830491" y="3795935"/>
            <a:ext cx="3721100" cy="477838"/>
            <a:chOff x="158" y="4035"/>
            <a:chExt cx="2344" cy="301"/>
          </a:xfrm>
        </p:grpSpPr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58" y="4044"/>
              <a:ext cx="2344" cy="292"/>
            </a:xfrm>
            <a:prstGeom prst="rect">
              <a:avLst/>
            </a:prstGeom>
            <a:solidFill>
              <a:schemeClr val="accent1">
                <a:alpha val="45097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55600" indent="-3556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能级交错要求：                  </a:t>
              </a: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1610" y="4035"/>
            <a:ext cx="74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96900" imgH="228600" progId="Equation.DSMT4">
                    <p:embed/>
                  </p:oleObj>
                </mc:Choice>
                <mc:Fallback>
                  <p:oleObj name="Equation" r:id="rId2" imgW="596900" imgH="228600" progId="Equation.DSMT4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4035"/>
                          <a:ext cx="748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0491" y="4440312"/>
            <a:ext cx="2336194" cy="463846"/>
          </a:xfrm>
          <a:prstGeom prst="rect">
            <a:avLst/>
          </a:prstGeom>
          <a:solidFill>
            <a:srgbClr val="FFCC00">
              <a:alpha val="388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实验给出能量：</a:t>
            </a:r>
            <a:endParaRPr lang="en-US" altLang="zh-CN" sz="2400" baseline="300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495904" y="4443635"/>
          <a:ext cx="24161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500" imgH="228600" progId="Equation.DSMT4">
                  <p:embed/>
                </p:oleObj>
              </mc:Choice>
              <mc:Fallback>
                <p:oleObj name="Equation" r:id="rId4" imgW="1079500" imgH="228600" progId="Equation.DSMT4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904" y="4443635"/>
                        <a:ext cx="2416175" cy="517525"/>
                      </a:xfrm>
                      <a:prstGeom prst="rect">
                        <a:avLst/>
                      </a:prstGeom>
                      <a:solidFill>
                        <a:srgbClr val="339966">
                          <a:alpha val="34901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/>
        </p:nvGraphicFramePr>
        <p:xfrm>
          <a:off x="3495904" y="5164360"/>
          <a:ext cx="24161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79500" imgH="228600" progId="Equation.DSMT4">
                  <p:embed/>
                </p:oleObj>
              </mc:Choice>
              <mc:Fallback>
                <p:oleObj name="Equation" r:id="rId6" imgW="1079500" imgH="228600" progId="Equation.DSMT4">
                  <p:embed/>
                  <p:pic>
                    <p:nvPicPr>
                      <p:cNvPr id="1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904" y="5164360"/>
                        <a:ext cx="2416175" cy="517525"/>
                      </a:xfrm>
                      <a:prstGeom prst="rect">
                        <a:avLst/>
                      </a:prstGeom>
                      <a:solidFill>
                        <a:srgbClr val="339966">
                          <a:alpha val="34901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6591529" y="4732560"/>
          <a:ext cx="14033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900" imgH="228600" progId="Equation.DSMT4">
                  <p:embed/>
                </p:oleObj>
              </mc:Choice>
              <mc:Fallback>
                <p:oleObj name="Equation" r:id="rId8" imgW="596900" imgH="22860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1529" y="4732560"/>
                        <a:ext cx="1403350" cy="534988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98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B0CC11-E151-7D63-527D-0AD91425FF5A}"/>
              </a:ext>
            </a:extLst>
          </p:cNvPr>
          <p:cNvSpPr txBox="1"/>
          <p:nvPr/>
        </p:nvSpPr>
        <p:spPr>
          <a:xfrm>
            <a:off x="4953000" y="262141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2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Ar</a:t>
            </a:r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]3d</a:t>
            </a:r>
            <a:r>
              <a:rPr lang="en-US" altLang="zh-CN" sz="32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4s</a:t>
            </a:r>
            <a:r>
              <a:rPr lang="en-US" altLang="zh-CN" sz="32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4p</a:t>
            </a:r>
            <a:r>
              <a:rPr lang="en-US" altLang="zh-CN" sz="32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188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各壳层和支壳层可以容纳的电子数目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>
                <a:ea typeface="华文楷体" panose="02010600040101010101" pitchFamily="2" charset="-122"/>
              </a:rPr>
              <a:pPr>
                <a:defRPr/>
              </a:pPr>
              <a:t>22</a:t>
            </a:fld>
            <a:endParaRPr lang="en-US" altLang="zh-CN" dirty="0"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33400" y="1217592"/>
            <a:ext cx="7696200" cy="60960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计入能级交错影响：</a:t>
            </a:r>
          </a:p>
        </p:txBody>
      </p:sp>
      <p:graphicFrame>
        <p:nvGraphicFramePr>
          <p:cNvPr id="5" name="Group 80"/>
          <p:cNvGraphicFramePr>
            <a:graphicFrameLocks noGrp="1"/>
          </p:cNvGraphicFramePr>
          <p:nvPr/>
        </p:nvGraphicFramePr>
        <p:xfrm>
          <a:off x="687388" y="1979592"/>
          <a:ext cx="5180012" cy="3811609"/>
        </p:xfrm>
        <a:graphic>
          <a:graphicData uri="http://schemas.openxmlformats.org/drawingml/2006/table">
            <a:tbl>
              <a:tblPr/>
              <a:tblGrid>
                <a:gridCol w="719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6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6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83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n  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总计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对应周期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一</a:t>
                      </a: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3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二</a:t>
                      </a: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3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三</a:t>
                      </a: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3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四</a:t>
                      </a: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3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五</a:t>
                      </a: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3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六</a:t>
                      </a: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31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90000" marR="90000" marT="46773" marB="4677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七</a:t>
                      </a:r>
                    </a:p>
                  </a:txBody>
                  <a:tcPr marL="90000" marR="90000" marT="46773" marB="4677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Line 377"/>
          <p:cNvSpPr>
            <a:spLocks noChangeShapeType="1"/>
          </p:cNvSpPr>
          <p:nvPr/>
        </p:nvSpPr>
        <p:spPr bwMode="auto">
          <a:xfrm>
            <a:off x="687388" y="1981200"/>
            <a:ext cx="684212" cy="7620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2"/>
          <a:stretch>
            <a:fillRect/>
          </a:stretch>
        </p:blipFill>
        <p:spPr bwMode="auto">
          <a:xfrm>
            <a:off x="5983288" y="2133600"/>
            <a:ext cx="277971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19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原子能级填充顺序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23</a:t>
            </a:fld>
            <a:endParaRPr lang="en-US" altLang="zh-CN" dirty="0"/>
          </a:p>
        </p:txBody>
      </p:sp>
      <p:pic>
        <p:nvPicPr>
          <p:cNvPr id="5" name="Picture 3" descr="D:\guoru\插图\73---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" y="1409700"/>
            <a:ext cx="4764429" cy="4811711"/>
          </a:xfrm>
          <a:prstGeom prst="rect">
            <a:avLst/>
          </a:prstGeom>
          <a:noFill/>
          <a:ln w="28575">
            <a:solidFill>
              <a:srgbClr val="0000CC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697AB2B6-A6B7-E8D1-C7FC-45AD626CE59F}"/>
              </a:ext>
            </a:extLst>
          </p:cNvPr>
          <p:cNvGrpSpPr>
            <a:grpSpLocks/>
          </p:cNvGrpSpPr>
          <p:nvPr/>
        </p:nvGrpSpPr>
        <p:grpSpPr bwMode="auto">
          <a:xfrm>
            <a:off x="3810452" y="1357312"/>
            <a:ext cx="5081588" cy="4967288"/>
            <a:chOff x="327" y="856"/>
            <a:chExt cx="3201" cy="3129"/>
          </a:xfrm>
        </p:grpSpPr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AE3FAE9C-4792-03CA-DEA6-8472ECC27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" y="2069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4485400A-D439-4716-6889-25BD01385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160"/>
              <a:ext cx="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3684D260-1565-4F6C-91D6-4592D840B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2296"/>
              <a:ext cx="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C01BF563-BF33-8D25-C887-CE03FCF32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5" y="889"/>
              <a:ext cx="2176" cy="2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7s    7p    7d    7f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6s    6p    6d    6f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5s    5p    5d    5f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4s    4p    4d    4f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3s     3p   3d  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2s    2p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3600" dirty="0">
                  <a:solidFill>
                    <a:srgbClr val="00999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1s</a:t>
              </a:r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173A402F-FCF7-7933-0248-B3DBA8FB38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7" y="3745"/>
              <a:ext cx="383" cy="24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F930B53-F43A-1B7F-6EA1-593FF853E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" y="3240"/>
              <a:ext cx="1360" cy="680"/>
            </a:xfrm>
            <a:custGeom>
              <a:avLst/>
              <a:gdLst>
                <a:gd name="T0" fmla="*/ 264 w 1360"/>
                <a:gd name="T1" fmla="*/ 312 h 680"/>
                <a:gd name="T2" fmla="*/ 72 w 1360"/>
                <a:gd name="T3" fmla="*/ 168 h 680"/>
                <a:gd name="T4" fmla="*/ 168 w 1360"/>
                <a:gd name="T5" fmla="*/ 72 h 680"/>
                <a:gd name="T6" fmla="*/ 1080 w 1360"/>
                <a:gd name="T7" fmla="*/ 600 h 680"/>
                <a:gd name="T8" fmla="*/ 1272 w 1360"/>
                <a:gd name="T9" fmla="*/ 552 h 680"/>
                <a:gd name="T10" fmla="*/ 552 w 1360"/>
                <a:gd name="T11" fmla="*/ 72 h 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60" h="680">
                  <a:moveTo>
                    <a:pt x="264" y="312"/>
                  </a:moveTo>
                  <a:cubicBezTo>
                    <a:pt x="176" y="260"/>
                    <a:pt x="88" y="208"/>
                    <a:pt x="72" y="168"/>
                  </a:cubicBezTo>
                  <a:cubicBezTo>
                    <a:pt x="56" y="128"/>
                    <a:pt x="0" y="0"/>
                    <a:pt x="168" y="72"/>
                  </a:cubicBezTo>
                  <a:cubicBezTo>
                    <a:pt x="336" y="144"/>
                    <a:pt x="896" y="520"/>
                    <a:pt x="1080" y="600"/>
                  </a:cubicBezTo>
                  <a:cubicBezTo>
                    <a:pt x="1264" y="680"/>
                    <a:pt x="1360" y="640"/>
                    <a:pt x="1272" y="552"/>
                  </a:cubicBezTo>
                  <a:cubicBezTo>
                    <a:pt x="1184" y="464"/>
                    <a:pt x="664" y="152"/>
                    <a:pt x="552" y="72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6B0D73C-D2F4-4CF6-FD01-C6D6542B6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" y="2960"/>
              <a:ext cx="1528" cy="752"/>
            </a:xfrm>
            <a:custGeom>
              <a:avLst/>
              <a:gdLst>
                <a:gd name="T0" fmla="*/ 168 w 1528"/>
                <a:gd name="T1" fmla="*/ 208 h 752"/>
                <a:gd name="T2" fmla="*/ 24 w 1528"/>
                <a:gd name="T3" fmla="*/ 112 h 752"/>
                <a:gd name="T4" fmla="*/ 24 w 1528"/>
                <a:gd name="T5" fmla="*/ 16 h 752"/>
                <a:gd name="T6" fmla="*/ 120 w 1528"/>
                <a:gd name="T7" fmla="*/ 16 h 752"/>
                <a:gd name="T8" fmla="*/ 264 w 1528"/>
                <a:gd name="T9" fmla="*/ 64 h 752"/>
                <a:gd name="T10" fmla="*/ 456 w 1528"/>
                <a:gd name="T11" fmla="*/ 160 h 752"/>
                <a:gd name="T12" fmla="*/ 1368 w 1528"/>
                <a:gd name="T13" fmla="*/ 688 h 752"/>
                <a:gd name="T14" fmla="*/ 1416 w 1528"/>
                <a:gd name="T15" fmla="*/ 544 h 752"/>
                <a:gd name="T16" fmla="*/ 1080 w 1528"/>
                <a:gd name="T17" fmla="*/ 304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28" h="752">
                  <a:moveTo>
                    <a:pt x="168" y="208"/>
                  </a:moveTo>
                  <a:cubicBezTo>
                    <a:pt x="108" y="176"/>
                    <a:pt x="48" y="144"/>
                    <a:pt x="24" y="112"/>
                  </a:cubicBezTo>
                  <a:cubicBezTo>
                    <a:pt x="0" y="80"/>
                    <a:pt x="8" y="32"/>
                    <a:pt x="24" y="16"/>
                  </a:cubicBezTo>
                  <a:cubicBezTo>
                    <a:pt x="40" y="0"/>
                    <a:pt x="80" y="8"/>
                    <a:pt x="120" y="16"/>
                  </a:cubicBezTo>
                  <a:cubicBezTo>
                    <a:pt x="160" y="24"/>
                    <a:pt x="208" y="40"/>
                    <a:pt x="264" y="64"/>
                  </a:cubicBezTo>
                  <a:cubicBezTo>
                    <a:pt x="320" y="88"/>
                    <a:pt x="272" y="56"/>
                    <a:pt x="456" y="160"/>
                  </a:cubicBezTo>
                  <a:cubicBezTo>
                    <a:pt x="640" y="264"/>
                    <a:pt x="1208" y="624"/>
                    <a:pt x="1368" y="688"/>
                  </a:cubicBezTo>
                  <a:cubicBezTo>
                    <a:pt x="1528" y="752"/>
                    <a:pt x="1464" y="608"/>
                    <a:pt x="1416" y="544"/>
                  </a:cubicBezTo>
                  <a:cubicBezTo>
                    <a:pt x="1368" y="480"/>
                    <a:pt x="1168" y="360"/>
                    <a:pt x="1080" y="304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E5C2DB3D-8B12-9261-24F0-F687D88590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6" y="2880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FA11E31-7962-C964-14E6-68B6FEFF6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2544"/>
              <a:ext cx="1528" cy="752"/>
            </a:xfrm>
            <a:custGeom>
              <a:avLst/>
              <a:gdLst>
                <a:gd name="T0" fmla="*/ 168 w 1528"/>
                <a:gd name="T1" fmla="*/ 208 h 752"/>
                <a:gd name="T2" fmla="*/ 24 w 1528"/>
                <a:gd name="T3" fmla="*/ 112 h 752"/>
                <a:gd name="T4" fmla="*/ 24 w 1528"/>
                <a:gd name="T5" fmla="*/ 16 h 752"/>
                <a:gd name="T6" fmla="*/ 120 w 1528"/>
                <a:gd name="T7" fmla="*/ 16 h 752"/>
                <a:gd name="T8" fmla="*/ 264 w 1528"/>
                <a:gd name="T9" fmla="*/ 64 h 752"/>
                <a:gd name="T10" fmla="*/ 456 w 1528"/>
                <a:gd name="T11" fmla="*/ 160 h 752"/>
                <a:gd name="T12" fmla="*/ 1368 w 1528"/>
                <a:gd name="T13" fmla="*/ 688 h 752"/>
                <a:gd name="T14" fmla="*/ 1416 w 1528"/>
                <a:gd name="T15" fmla="*/ 544 h 752"/>
                <a:gd name="T16" fmla="*/ 1080 w 1528"/>
                <a:gd name="T17" fmla="*/ 304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28" h="752">
                  <a:moveTo>
                    <a:pt x="168" y="208"/>
                  </a:moveTo>
                  <a:cubicBezTo>
                    <a:pt x="108" y="176"/>
                    <a:pt x="48" y="144"/>
                    <a:pt x="24" y="112"/>
                  </a:cubicBezTo>
                  <a:cubicBezTo>
                    <a:pt x="0" y="80"/>
                    <a:pt x="8" y="32"/>
                    <a:pt x="24" y="16"/>
                  </a:cubicBezTo>
                  <a:cubicBezTo>
                    <a:pt x="40" y="0"/>
                    <a:pt x="80" y="8"/>
                    <a:pt x="120" y="16"/>
                  </a:cubicBezTo>
                  <a:cubicBezTo>
                    <a:pt x="160" y="24"/>
                    <a:pt x="208" y="40"/>
                    <a:pt x="264" y="64"/>
                  </a:cubicBezTo>
                  <a:cubicBezTo>
                    <a:pt x="320" y="88"/>
                    <a:pt x="272" y="56"/>
                    <a:pt x="456" y="160"/>
                  </a:cubicBezTo>
                  <a:cubicBezTo>
                    <a:pt x="640" y="264"/>
                    <a:pt x="1208" y="624"/>
                    <a:pt x="1368" y="688"/>
                  </a:cubicBezTo>
                  <a:cubicBezTo>
                    <a:pt x="1528" y="752"/>
                    <a:pt x="1464" y="608"/>
                    <a:pt x="1416" y="544"/>
                  </a:cubicBezTo>
                  <a:cubicBezTo>
                    <a:pt x="1368" y="480"/>
                    <a:pt x="1168" y="360"/>
                    <a:pt x="1080" y="304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B98325A7-EC5E-E07A-AA20-0F1E5DF091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84" y="2496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E1339CE-AF5E-2C42-759E-6111F6F34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" y="2160"/>
              <a:ext cx="256" cy="192"/>
            </a:xfrm>
            <a:custGeom>
              <a:avLst/>
              <a:gdLst>
                <a:gd name="T0" fmla="*/ 112 w 256"/>
                <a:gd name="T1" fmla="*/ 192 h 192"/>
                <a:gd name="T2" fmla="*/ 16 w 256"/>
                <a:gd name="T3" fmla="*/ 144 h 192"/>
                <a:gd name="T4" fmla="*/ 16 w 256"/>
                <a:gd name="T5" fmla="*/ 48 h 192"/>
                <a:gd name="T6" fmla="*/ 112 w 256"/>
                <a:gd name="T7" fmla="*/ 0 h 192"/>
                <a:gd name="T8" fmla="*/ 256 w 256"/>
                <a:gd name="T9" fmla="*/ 48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6" h="192">
                  <a:moveTo>
                    <a:pt x="112" y="192"/>
                  </a:moveTo>
                  <a:cubicBezTo>
                    <a:pt x="72" y="180"/>
                    <a:pt x="32" y="168"/>
                    <a:pt x="16" y="144"/>
                  </a:cubicBezTo>
                  <a:cubicBezTo>
                    <a:pt x="0" y="120"/>
                    <a:pt x="0" y="72"/>
                    <a:pt x="16" y="48"/>
                  </a:cubicBezTo>
                  <a:cubicBezTo>
                    <a:pt x="32" y="24"/>
                    <a:pt x="72" y="0"/>
                    <a:pt x="112" y="0"/>
                  </a:cubicBezTo>
                  <a:cubicBezTo>
                    <a:pt x="152" y="0"/>
                    <a:pt x="224" y="16"/>
                    <a:pt x="256" y="48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C8BD79B3-E540-1FD8-6C99-34CA4168D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208"/>
              <a:ext cx="1392" cy="91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12126DA-98A5-78D2-BA88-B8EA9DD38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2880"/>
              <a:ext cx="168" cy="248"/>
            </a:xfrm>
            <a:custGeom>
              <a:avLst/>
              <a:gdLst>
                <a:gd name="T0" fmla="*/ 48 w 168"/>
                <a:gd name="T1" fmla="*/ 240 h 248"/>
                <a:gd name="T2" fmla="*/ 96 w 168"/>
                <a:gd name="T3" fmla="*/ 240 h 248"/>
                <a:gd name="T4" fmla="*/ 144 w 168"/>
                <a:gd name="T5" fmla="*/ 192 h 248"/>
                <a:gd name="T6" fmla="*/ 144 w 168"/>
                <a:gd name="T7" fmla="*/ 96 h 248"/>
                <a:gd name="T8" fmla="*/ 0 w 168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" h="248">
                  <a:moveTo>
                    <a:pt x="48" y="240"/>
                  </a:moveTo>
                  <a:cubicBezTo>
                    <a:pt x="64" y="244"/>
                    <a:pt x="80" y="248"/>
                    <a:pt x="96" y="240"/>
                  </a:cubicBezTo>
                  <a:cubicBezTo>
                    <a:pt x="112" y="232"/>
                    <a:pt x="136" y="216"/>
                    <a:pt x="144" y="192"/>
                  </a:cubicBezTo>
                  <a:cubicBezTo>
                    <a:pt x="152" y="168"/>
                    <a:pt x="168" y="128"/>
                    <a:pt x="144" y="96"/>
                  </a:cubicBezTo>
                  <a:cubicBezTo>
                    <a:pt x="120" y="64"/>
                    <a:pt x="24" y="2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87D4D1D1-5183-8EB9-4BBB-94D3CE3E67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60" y="2496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BAABC751-A7F1-9DB0-B9D1-B5E9E06AF1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84" y="2112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37906F4-5DD7-33F2-6399-99C69676A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1768"/>
              <a:ext cx="256" cy="192"/>
            </a:xfrm>
            <a:custGeom>
              <a:avLst/>
              <a:gdLst>
                <a:gd name="T0" fmla="*/ 112 w 256"/>
                <a:gd name="T1" fmla="*/ 192 h 192"/>
                <a:gd name="T2" fmla="*/ 16 w 256"/>
                <a:gd name="T3" fmla="*/ 144 h 192"/>
                <a:gd name="T4" fmla="*/ 16 w 256"/>
                <a:gd name="T5" fmla="*/ 48 h 192"/>
                <a:gd name="T6" fmla="*/ 112 w 256"/>
                <a:gd name="T7" fmla="*/ 0 h 192"/>
                <a:gd name="T8" fmla="*/ 256 w 256"/>
                <a:gd name="T9" fmla="*/ 48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6" h="192">
                  <a:moveTo>
                    <a:pt x="112" y="192"/>
                  </a:moveTo>
                  <a:cubicBezTo>
                    <a:pt x="72" y="180"/>
                    <a:pt x="32" y="168"/>
                    <a:pt x="16" y="144"/>
                  </a:cubicBezTo>
                  <a:cubicBezTo>
                    <a:pt x="0" y="120"/>
                    <a:pt x="0" y="72"/>
                    <a:pt x="16" y="48"/>
                  </a:cubicBezTo>
                  <a:cubicBezTo>
                    <a:pt x="32" y="24"/>
                    <a:pt x="72" y="0"/>
                    <a:pt x="112" y="0"/>
                  </a:cubicBezTo>
                  <a:cubicBezTo>
                    <a:pt x="152" y="0"/>
                    <a:pt x="224" y="16"/>
                    <a:pt x="256" y="48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FCACF994-2240-B6DD-772F-108E2DA05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8" y="1816"/>
              <a:ext cx="1472" cy="968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FEDBCAC-95B1-5EB0-A69A-BD844A99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544"/>
              <a:ext cx="168" cy="248"/>
            </a:xfrm>
            <a:custGeom>
              <a:avLst/>
              <a:gdLst>
                <a:gd name="T0" fmla="*/ 48 w 168"/>
                <a:gd name="T1" fmla="*/ 240 h 248"/>
                <a:gd name="T2" fmla="*/ 96 w 168"/>
                <a:gd name="T3" fmla="*/ 240 h 248"/>
                <a:gd name="T4" fmla="*/ 144 w 168"/>
                <a:gd name="T5" fmla="*/ 192 h 248"/>
                <a:gd name="T6" fmla="*/ 144 w 168"/>
                <a:gd name="T7" fmla="*/ 96 h 248"/>
                <a:gd name="T8" fmla="*/ 0 w 168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" h="248">
                  <a:moveTo>
                    <a:pt x="48" y="240"/>
                  </a:moveTo>
                  <a:cubicBezTo>
                    <a:pt x="64" y="244"/>
                    <a:pt x="80" y="248"/>
                    <a:pt x="96" y="240"/>
                  </a:cubicBezTo>
                  <a:cubicBezTo>
                    <a:pt x="112" y="232"/>
                    <a:pt x="136" y="216"/>
                    <a:pt x="144" y="192"/>
                  </a:cubicBezTo>
                  <a:cubicBezTo>
                    <a:pt x="152" y="168"/>
                    <a:pt x="168" y="128"/>
                    <a:pt x="144" y="96"/>
                  </a:cubicBezTo>
                  <a:cubicBezTo>
                    <a:pt x="120" y="64"/>
                    <a:pt x="24" y="2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1624A01A-C841-6E79-04B8-C1AF840B4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76" y="2104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15495EC0-9000-4210-5B53-31A0F3975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6" y="1680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9F76B6AA-4DE5-B0AA-F8F9-6C5BF94035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36" y="2496"/>
              <a:ext cx="96" cy="48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3842D81E-49C7-DA26-CFC4-CE2D52F2C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" y="1344"/>
              <a:ext cx="256" cy="192"/>
            </a:xfrm>
            <a:custGeom>
              <a:avLst/>
              <a:gdLst>
                <a:gd name="T0" fmla="*/ 112 w 256"/>
                <a:gd name="T1" fmla="*/ 192 h 192"/>
                <a:gd name="T2" fmla="*/ 16 w 256"/>
                <a:gd name="T3" fmla="*/ 144 h 192"/>
                <a:gd name="T4" fmla="*/ 16 w 256"/>
                <a:gd name="T5" fmla="*/ 48 h 192"/>
                <a:gd name="T6" fmla="*/ 112 w 256"/>
                <a:gd name="T7" fmla="*/ 0 h 192"/>
                <a:gd name="T8" fmla="*/ 256 w 256"/>
                <a:gd name="T9" fmla="*/ 48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6" h="192">
                  <a:moveTo>
                    <a:pt x="112" y="192"/>
                  </a:moveTo>
                  <a:cubicBezTo>
                    <a:pt x="72" y="180"/>
                    <a:pt x="32" y="168"/>
                    <a:pt x="16" y="144"/>
                  </a:cubicBezTo>
                  <a:cubicBezTo>
                    <a:pt x="0" y="120"/>
                    <a:pt x="0" y="72"/>
                    <a:pt x="16" y="48"/>
                  </a:cubicBezTo>
                  <a:cubicBezTo>
                    <a:pt x="32" y="24"/>
                    <a:pt x="72" y="0"/>
                    <a:pt x="112" y="0"/>
                  </a:cubicBezTo>
                  <a:cubicBezTo>
                    <a:pt x="152" y="0"/>
                    <a:pt x="224" y="16"/>
                    <a:pt x="256" y="48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6B123219-DF2A-092D-2107-53425DD03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84"/>
              <a:ext cx="2016" cy="1304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6F43492F-1046-ACE4-40E4-987A9A321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2448"/>
              <a:ext cx="168" cy="248"/>
            </a:xfrm>
            <a:custGeom>
              <a:avLst/>
              <a:gdLst>
                <a:gd name="T0" fmla="*/ 48 w 168"/>
                <a:gd name="T1" fmla="*/ 240 h 248"/>
                <a:gd name="T2" fmla="*/ 96 w 168"/>
                <a:gd name="T3" fmla="*/ 240 h 248"/>
                <a:gd name="T4" fmla="*/ 144 w 168"/>
                <a:gd name="T5" fmla="*/ 192 h 248"/>
                <a:gd name="T6" fmla="*/ 144 w 168"/>
                <a:gd name="T7" fmla="*/ 96 h 248"/>
                <a:gd name="T8" fmla="*/ 0 w 168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" h="248">
                  <a:moveTo>
                    <a:pt x="48" y="240"/>
                  </a:moveTo>
                  <a:cubicBezTo>
                    <a:pt x="64" y="244"/>
                    <a:pt x="80" y="248"/>
                    <a:pt x="96" y="240"/>
                  </a:cubicBezTo>
                  <a:cubicBezTo>
                    <a:pt x="112" y="232"/>
                    <a:pt x="136" y="216"/>
                    <a:pt x="144" y="192"/>
                  </a:cubicBezTo>
                  <a:cubicBezTo>
                    <a:pt x="152" y="168"/>
                    <a:pt x="168" y="128"/>
                    <a:pt x="144" y="96"/>
                  </a:cubicBezTo>
                  <a:cubicBezTo>
                    <a:pt x="120" y="64"/>
                    <a:pt x="24" y="2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CB5D14BC-8ADF-E8E0-E103-9A30279755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84" y="1248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CA932A73-A8C2-2E13-6F3E-67096D506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36" y="2064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Line 30">
              <a:extLst>
                <a:ext uri="{FF2B5EF4-FFF2-40B4-BE49-F238E27FC236}">
                  <a16:creationId xmlns:a16="http://schemas.microsoft.com/office/drawing/2014/main" id="{CA2467BA-D0FF-EBDC-5EC8-5CCC41EDC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60" y="1680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1AD0A93B-9716-AB65-CAD2-A6BA19F2E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952"/>
              <a:ext cx="256" cy="192"/>
            </a:xfrm>
            <a:custGeom>
              <a:avLst/>
              <a:gdLst>
                <a:gd name="T0" fmla="*/ 112 w 256"/>
                <a:gd name="T1" fmla="*/ 192 h 192"/>
                <a:gd name="T2" fmla="*/ 16 w 256"/>
                <a:gd name="T3" fmla="*/ 144 h 192"/>
                <a:gd name="T4" fmla="*/ 16 w 256"/>
                <a:gd name="T5" fmla="*/ 48 h 192"/>
                <a:gd name="T6" fmla="*/ 112 w 256"/>
                <a:gd name="T7" fmla="*/ 0 h 192"/>
                <a:gd name="T8" fmla="*/ 256 w 256"/>
                <a:gd name="T9" fmla="*/ 48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6" h="192">
                  <a:moveTo>
                    <a:pt x="112" y="192"/>
                  </a:moveTo>
                  <a:cubicBezTo>
                    <a:pt x="72" y="180"/>
                    <a:pt x="32" y="168"/>
                    <a:pt x="16" y="144"/>
                  </a:cubicBezTo>
                  <a:cubicBezTo>
                    <a:pt x="0" y="120"/>
                    <a:pt x="0" y="72"/>
                    <a:pt x="16" y="48"/>
                  </a:cubicBezTo>
                  <a:cubicBezTo>
                    <a:pt x="32" y="24"/>
                    <a:pt x="72" y="0"/>
                    <a:pt x="112" y="0"/>
                  </a:cubicBezTo>
                  <a:cubicBezTo>
                    <a:pt x="152" y="0"/>
                    <a:pt x="224" y="16"/>
                    <a:pt x="256" y="48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id="{C4D381BE-7F3C-FBD0-D3E6-DC417312A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992"/>
              <a:ext cx="2016" cy="1304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4A0A7109-5B54-A465-3023-B141F0517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" y="2056"/>
              <a:ext cx="168" cy="248"/>
            </a:xfrm>
            <a:custGeom>
              <a:avLst/>
              <a:gdLst>
                <a:gd name="T0" fmla="*/ 48 w 168"/>
                <a:gd name="T1" fmla="*/ 240 h 248"/>
                <a:gd name="T2" fmla="*/ 96 w 168"/>
                <a:gd name="T3" fmla="*/ 240 h 248"/>
                <a:gd name="T4" fmla="*/ 144 w 168"/>
                <a:gd name="T5" fmla="*/ 192 h 248"/>
                <a:gd name="T6" fmla="*/ 144 w 168"/>
                <a:gd name="T7" fmla="*/ 96 h 248"/>
                <a:gd name="T8" fmla="*/ 0 w 168"/>
                <a:gd name="T9" fmla="*/ 0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" h="248">
                  <a:moveTo>
                    <a:pt x="48" y="240"/>
                  </a:moveTo>
                  <a:cubicBezTo>
                    <a:pt x="64" y="244"/>
                    <a:pt x="80" y="248"/>
                    <a:pt x="96" y="240"/>
                  </a:cubicBezTo>
                  <a:cubicBezTo>
                    <a:pt x="112" y="232"/>
                    <a:pt x="136" y="216"/>
                    <a:pt x="144" y="192"/>
                  </a:cubicBezTo>
                  <a:cubicBezTo>
                    <a:pt x="152" y="168"/>
                    <a:pt x="168" y="128"/>
                    <a:pt x="144" y="96"/>
                  </a:cubicBezTo>
                  <a:cubicBezTo>
                    <a:pt x="120" y="64"/>
                    <a:pt x="24" y="2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Line 34">
              <a:extLst>
                <a:ext uri="{FF2B5EF4-FFF2-40B4-BE49-F238E27FC236}">
                  <a16:creationId xmlns:a16="http://schemas.microsoft.com/office/drawing/2014/main" id="{A033BF4E-B9AC-1F27-BBED-2485ECA3D2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52" y="856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Line 35">
              <a:extLst>
                <a:ext uri="{FF2B5EF4-FFF2-40B4-BE49-F238E27FC236}">
                  <a16:creationId xmlns:a16="http://schemas.microsoft.com/office/drawing/2014/main" id="{89BF1C98-CABE-E1FC-133D-56C78434B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04" y="1672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Line 36">
              <a:extLst>
                <a:ext uri="{FF2B5EF4-FFF2-40B4-BE49-F238E27FC236}">
                  <a16:creationId xmlns:a16="http://schemas.microsoft.com/office/drawing/2014/main" id="{5D3C0D3C-A671-D900-46E6-16004EFFAC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28" y="1288"/>
              <a:ext cx="288" cy="19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kumimoji="0"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63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元素周期及电子在各个壳层的排布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3976" y="1549524"/>
            <a:ext cx="7932247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1.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第一周期  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H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：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1s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1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，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He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：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1s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</a:p>
          <a:p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2.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第二周期  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Li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，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1s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2s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1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 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，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Be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：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1s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2s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 </a:t>
            </a:r>
          </a:p>
          <a:p>
            <a:pPr marL="0" indent="0">
              <a:buNone/>
            </a:pP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                        </a:t>
            </a:r>
            <a:r>
              <a:rPr lang="en-US" altLang="zh-CN" sz="2800" dirty="0" err="1">
                <a:latin typeface="华文楷体"/>
                <a:ea typeface="华文楷体"/>
                <a:cs typeface="华文楷体"/>
              </a:rPr>
              <a:t>B~Ne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的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6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种元素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1s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2s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2p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1~6</a:t>
            </a:r>
            <a:endParaRPr lang="en-US" altLang="zh-CN" sz="2800" dirty="0">
              <a:latin typeface="华文楷体"/>
              <a:ea typeface="华文楷体"/>
              <a:cs typeface="华文楷体"/>
            </a:endParaRPr>
          </a:p>
          <a:p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3.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第三周期  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Na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，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Mg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：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1s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2s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2p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6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3s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1~2</a:t>
            </a:r>
          </a:p>
          <a:p>
            <a:pPr marL="0" indent="0">
              <a:buNone/>
            </a:pP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                        </a:t>
            </a:r>
            <a:r>
              <a:rPr lang="en-US" altLang="zh-CN" sz="2800" dirty="0" err="1">
                <a:latin typeface="华文楷体"/>
                <a:ea typeface="华文楷体"/>
                <a:cs typeface="华文楷体"/>
              </a:rPr>
              <a:t>Al~Ar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的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6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种元素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1s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2s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2p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6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3s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3p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1~6</a:t>
            </a:r>
          </a:p>
          <a:p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4.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第四周期   </a:t>
            </a:r>
            <a:r>
              <a:rPr lang="en-US" altLang="zh-CN" sz="2800" baseline="-25000" dirty="0">
                <a:latin typeface="华文楷体"/>
                <a:ea typeface="华文楷体"/>
                <a:cs typeface="华文楷体"/>
              </a:rPr>
              <a:t>19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K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，</a:t>
            </a:r>
            <a:r>
              <a:rPr lang="en-US" altLang="zh-CN" sz="2800" baseline="-25000" dirty="0">
                <a:latin typeface="华文楷体"/>
                <a:ea typeface="华文楷体"/>
                <a:cs typeface="华文楷体"/>
              </a:rPr>
              <a:t>20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Ca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：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[</a:t>
            </a:r>
            <a:r>
              <a:rPr lang="en-US" altLang="zh-CN" sz="2800" dirty="0" err="1">
                <a:latin typeface="华文楷体"/>
                <a:ea typeface="华文楷体"/>
                <a:cs typeface="华文楷体"/>
              </a:rPr>
              <a:t>Ar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]4s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1~2</a:t>
            </a:r>
          </a:p>
          <a:p>
            <a:pPr marL="0" indent="0">
              <a:buNone/>
            </a:pPr>
            <a:r>
              <a:rPr lang="en-US" altLang="zh-CN" sz="2800" baseline="-25000" dirty="0">
                <a:latin typeface="华文楷体"/>
                <a:ea typeface="华文楷体"/>
                <a:cs typeface="华文楷体"/>
              </a:rPr>
              <a:t>   21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Sc~</a:t>
            </a:r>
            <a:r>
              <a:rPr lang="en-US" altLang="zh-CN" sz="2800" baseline="-25000" dirty="0">
                <a:latin typeface="华文楷体"/>
                <a:ea typeface="华文楷体"/>
                <a:cs typeface="华文楷体"/>
              </a:rPr>
              <a:t>30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Zn: [</a:t>
            </a:r>
            <a:r>
              <a:rPr lang="en-US" altLang="zh-CN" sz="2800" dirty="0" err="1">
                <a:latin typeface="华文楷体"/>
                <a:ea typeface="华文楷体"/>
                <a:cs typeface="华文楷体"/>
              </a:rPr>
              <a:t>Ar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]4s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3d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1~10</a:t>
            </a:r>
            <a:r>
              <a:rPr lang="en-US" altLang="zh-CN" sz="2800" baseline="-25000" dirty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. Cu3d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10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4s,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Zn3d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10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4s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endParaRPr lang="en-US" altLang="zh-CN" sz="2800" dirty="0">
              <a:latin typeface="华文楷体"/>
              <a:ea typeface="华文楷体"/>
              <a:cs typeface="华文楷体"/>
            </a:endParaRPr>
          </a:p>
          <a:p>
            <a:pPr>
              <a:buFontTx/>
              <a:buNone/>
            </a:pPr>
            <a:r>
              <a:rPr lang="en-US" altLang="zh-CN" sz="2800" baseline="-25000" dirty="0">
                <a:latin typeface="华文楷体"/>
                <a:ea typeface="华文楷体"/>
                <a:cs typeface="华文楷体"/>
              </a:rPr>
              <a:t>                                     31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Ga~</a:t>
            </a:r>
            <a:r>
              <a:rPr lang="en-US" altLang="zh-CN" sz="2800" baseline="-25000" dirty="0">
                <a:latin typeface="华文楷体"/>
                <a:ea typeface="华文楷体"/>
                <a:cs typeface="华文楷体"/>
              </a:rPr>
              <a:t>36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Kr</a:t>
            </a:r>
            <a:r>
              <a:rPr lang="zh-CN" altLang="en-US" sz="2800" dirty="0">
                <a:latin typeface="华文楷体"/>
                <a:ea typeface="华文楷体"/>
                <a:cs typeface="华文楷体"/>
              </a:rPr>
              <a:t>： 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[</a:t>
            </a:r>
            <a:r>
              <a:rPr lang="en-US" altLang="zh-CN" sz="2800" dirty="0" err="1">
                <a:latin typeface="华文楷体"/>
                <a:ea typeface="华文楷体"/>
                <a:cs typeface="华文楷体"/>
              </a:rPr>
              <a:t>Ar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]4s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3d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10</a:t>
            </a:r>
            <a:r>
              <a:rPr lang="en-US" altLang="zh-CN" sz="2800" baseline="-25000" dirty="0"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dirty="0">
                <a:latin typeface="华文楷体"/>
                <a:ea typeface="华文楷体"/>
                <a:cs typeface="华文楷体"/>
              </a:rPr>
              <a:t>4p</a:t>
            </a:r>
            <a:r>
              <a:rPr lang="en-US" altLang="zh-CN" sz="2800" baseline="30000" dirty="0">
                <a:latin typeface="华文楷体"/>
                <a:ea typeface="华文楷体"/>
                <a:cs typeface="华文楷体"/>
              </a:rPr>
              <a:t>1~6</a:t>
            </a:r>
          </a:p>
        </p:txBody>
      </p:sp>
    </p:spTree>
    <p:extLst>
      <p:ext uri="{BB962C8B-B14F-4D97-AF65-F5344CB8AC3E}">
        <p14:creationId xmlns:p14="http://schemas.microsoft.com/office/powerpoint/2010/main" val="123913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211651C-D535-813A-D2BC-A153CCC1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2"/>
          <a:stretch>
            <a:fillRect/>
          </a:stretch>
        </p:blipFill>
        <p:spPr bwMode="auto">
          <a:xfrm>
            <a:off x="6035488" y="2725986"/>
            <a:ext cx="277971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hlinkClick r:id="" action="ppaction://noaction"/>
              </a:rPr>
              <a:t>第五周期</a:t>
            </a:r>
            <a:r>
              <a:rPr lang="zh-CN" altLang="en-US" sz="4000" dirty="0"/>
              <a:t>元素电子的排布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76300" y="1143000"/>
            <a:ext cx="7391400" cy="28098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第五周期  从</a:t>
            </a:r>
            <a:r>
              <a:rPr lang="en-US" altLang="zh-CN" sz="2400" baseline="-25000" dirty="0">
                <a:latin typeface="华文楷体"/>
                <a:ea typeface="华文楷体"/>
                <a:cs typeface="华文楷体"/>
              </a:rPr>
              <a:t>37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Rb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开始，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4d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、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4f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还是空的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但由于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5s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组态的能量较低，所以电子开始填充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5s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次壳层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 同第四周期相似，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5s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填满后，填充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4d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，然后是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5p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，直至</a:t>
            </a:r>
            <a:r>
              <a:rPr lang="en-US" altLang="zh-CN" sz="2400" baseline="-25000" dirty="0">
                <a:latin typeface="华文楷体"/>
                <a:ea typeface="华文楷体"/>
                <a:cs typeface="华文楷体"/>
              </a:rPr>
              <a:t>54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Xe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，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5p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次壳层填满。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1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hlinkClick r:id="" action="ppaction://noaction"/>
              </a:rPr>
              <a:t>第六周期</a:t>
            </a:r>
            <a:r>
              <a:rPr lang="zh-CN" altLang="en-US" sz="4000" dirty="0"/>
              <a:t>元素电子的排布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647363" cy="4419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第六周期 从</a:t>
            </a:r>
            <a:r>
              <a:rPr lang="en-US" altLang="zh-CN" sz="2400" baseline="-25000" dirty="0">
                <a:latin typeface="华文楷体"/>
                <a:ea typeface="华文楷体"/>
                <a:cs typeface="华文楷体"/>
              </a:rPr>
              <a:t>55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Cs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开始，电子首先填充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6s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次壳层，至</a:t>
            </a:r>
            <a:r>
              <a:rPr lang="en-US" altLang="zh-CN" sz="2400" baseline="-25000" dirty="0">
                <a:latin typeface="华文楷体"/>
                <a:ea typeface="华文楷体"/>
                <a:cs typeface="华文楷体"/>
              </a:rPr>
              <a:t>56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Ba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，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6s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次壳层填满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这时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4f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、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5d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还是空的，而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4f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组态的能量比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5d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要低，所以，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6s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填满后，开始填充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4f</a:t>
            </a:r>
          </a:p>
          <a:p>
            <a:pPr>
              <a:lnSpc>
                <a:spcPct val="120000"/>
              </a:lnSpc>
            </a:pPr>
            <a:r>
              <a:rPr lang="en-US" altLang="zh-CN" sz="2400" baseline="-25000" dirty="0">
                <a:latin typeface="华文楷体"/>
                <a:ea typeface="华文楷体"/>
                <a:cs typeface="华文楷体"/>
              </a:rPr>
              <a:t>57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La~</a:t>
            </a:r>
            <a:r>
              <a:rPr lang="en-US" altLang="zh-CN" sz="2400" baseline="-25000" dirty="0">
                <a:latin typeface="华文楷体"/>
                <a:ea typeface="华文楷体"/>
                <a:cs typeface="华文楷体"/>
              </a:rPr>
              <a:t>70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Yb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，电子填充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4f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次壳层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最后一个电子填在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4f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次壳层的元素称作</a:t>
            </a:r>
            <a:r>
              <a:rPr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镧系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，属于</a:t>
            </a:r>
            <a:r>
              <a:rPr lang="zh-CN" altLang="en-US" sz="2400" b="1" dirty="0">
                <a:latin typeface="华文楷体"/>
                <a:ea typeface="华文楷体"/>
                <a:cs typeface="华文楷体"/>
              </a:rPr>
              <a:t>稀土金属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在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4f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之后，电子依次填充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5d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，然后是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6p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，直至</a:t>
            </a:r>
            <a:r>
              <a:rPr lang="en-US" altLang="zh-CN" sz="2400" baseline="-25000" dirty="0">
                <a:latin typeface="华文楷体"/>
                <a:ea typeface="华文楷体"/>
                <a:cs typeface="华文楷体"/>
              </a:rPr>
              <a:t>86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Rn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。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6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04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 dirty="0">
                <a:hlinkClick r:id="" action="ppaction://noaction"/>
              </a:rPr>
              <a:t>第七周期</a:t>
            </a:r>
            <a:r>
              <a:rPr lang="zh-CN" altLang="en-US" sz="4000" dirty="0"/>
              <a:t>元素电子的排布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000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371600"/>
            <a:ext cx="7647363" cy="4724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第七周期的情况与第六周期相似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从</a:t>
            </a:r>
            <a:r>
              <a:rPr lang="en-US" altLang="zh-CN" sz="2400" baseline="-25000" dirty="0">
                <a:latin typeface="华文楷体"/>
                <a:ea typeface="华文楷体"/>
                <a:cs typeface="华文楷体"/>
              </a:rPr>
              <a:t>87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Fr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开始，电子首先填充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7s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，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7s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填满后，有两种元素</a:t>
            </a:r>
            <a:r>
              <a:rPr lang="zh-CN" altLang="en-US" sz="24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（只</a:t>
            </a:r>
            <a:r>
              <a:rPr lang="en-US" altLang="zh-CN" sz="2400" baseline="-250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89</a:t>
            </a:r>
            <a:r>
              <a:rPr lang="en-US" altLang="zh-CN" sz="24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Ac</a:t>
            </a:r>
            <a:r>
              <a:rPr lang="zh-CN" altLang="en-US" sz="24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和</a:t>
            </a:r>
            <a:r>
              <a:rPr lang="en-US" altLang="zh-CN" sz="2400" baseline="-250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90</a:t>
            </a:r>
            <a:r>
              <a:rPr lang="en-US" altLang="zh-CN" sz="24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Th</a:t>
            </a:r>
            <a:r>
              <a:rPr lang="zh-CN" altLang="en-US" sz="24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）先填充</a:t>
            </a:r>
            <a:r>
              <a:rPr lang="en-US" altLang="zh-CN" sz="24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6d</a:t>
            </a:r>
            <a:r>
              <a:rPr lang="zh-CN" altLang="en-US" sz="24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，然后从</a:t>
            </a:r>
            <a:r>
              <a:rPr lang="en-US" altLang="zh-CN" sz="2400" baseline="-250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91</a:t>
            </a:r>
            <a:r>
              <a:rPr lang="en-US" altLang="zh-CN" sz="24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Pa</a:t>
            </a:r>
            <a:r>
              <a:rPr lang="zh-CN" altLang="en-US" sz="24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开始，主要填充</a:t>
            </a:r>
            <a:r>
              <a:rPr lang="en-US" altLang="zh-CN" sz="24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5f</a:t>
            </a:r>
            <a:r>
              <a:rPr lang="zh-CN" altLang="en-US" sz="240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（锕系）。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有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5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种元素，</a:t>
            </a:r>
            <a:r>
              <a:rPr lang="en-US" altLang="zh-CN" sz="2400" baseline="-25000" dirty="0">
                <a:latin typeface="华文楷体"/>
                <a:ea typeface="华文楷体"/>
                <a:cs typeface="华文楷体"/>
              </a:rPr>
              <a:t>88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Ra~</a:t>
            </a:r>
            <a:r>
              <a:rPr lang="en-US" altLang="zh-CN" sz="2400" baseline="-25000" dirty="0">
                <a:latin typeface="华文楷体"/>
                <a:ea typeface="华文楷体"/>
                <a:cs typeface="华文楷体"/>
              </a:rPr>
              <a:t>92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U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是天然存在的，</a:t>
            </a:r>
            <a:r>
              <a:rPr lang="en-US" altLang="zh-CN" sz="2400" baseline="-25000" dirty="0">
                <a:latin typeface="华文楷体"/>
                <a:ea typeface="华文楷体"/>
                <a:cs typeface="华文楷体"/>
              </a:rPr>
              <a:t>87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Fr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的半衰期只有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14min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，可以在核裂变过程中产生。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93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号之后的元素都是人工制造的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目前第七周期元素都已经发现。</a:t>
            </a:r>
            <a:endParaRPr lang="en-US" altLang="zh-CN" sz="2400" dirty="0">
              <a:latin typeface="华文楷体"/>
              <a:ea typeface="华文楷体"/>
              <a:cs typeface="华文楷体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最重元素为</a:t>
            </a:r>
            <a:r>
              <a:rPr lang="en-US" altLang="zh-CN" sz="2400" dirty="0">
                <a:latin typeface="华文楷体"/>
                <a:ea typeface="华文楷体"/>
                <a:cs typeface="华文楷体"/>
              </a:rPr>
              <a:t>118</a:t>
            </a:r>
            <a:r>
              <a:rPr lang="zh-CN" altLang="en-US" sz="2400" dirty="0">
                <a:latin typeface="华文楷体"/>
                <a:ea typeface="华文楷体"/>
                <a:cs typeface="华文楷体"/>
              </a:rPr>
              <a:t>号元素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6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稀土元素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  <p:grpSp>
        <p:nvGrpSpPr>
          <p:cNvPr id="23" name="Group 22"/>
          <p:cNvGrpSpPr/>
          <p:nvPr/>
        </p:nvGrpSpPr>
        <p:grpSpPr>
          <a:xfrm>
            <a:off x="6609781" y="2057400"/>
            <a:ext cx="1631126" cy="1981198"/>
            <a:chOff x="6418318" y="4089402"/>
            <a:chExt cx="1631126" cy="1981198"/>
          </a:xfrm>
        </p:grpSpPr>
        <p:sp>
          <p:nvSpPr>
            <p:cNvPr id="14" name="AutoShape 4"/>
            <p:cNvSpPr>
              <a:spLocks noChangeArrowheads="1"/>
            </p:cNvSpPr>
            <p:nvPr/>
          </p:nvSpPr>
          <p:spPr bwMode="auto">
            <a:xfrm>
              <a:off x="6418318" y="4343400"/>
              <a:ext cx="1295400" cy="1727200"/>
            </a:xfrm>
            <a:custGeom>
              <a:avLst/>
              <a:gdLst>
                <a:gd name="G0" fmla="+- 1227 0 0"/>
                <a:gd name="G1" fmla="+- 21600 0 1227"/>
                <a:gd name="G2" fmla="+- 21600 0 1227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227" y="10800"/>
                  </a:moveTo>
                  <a:cubicBezTo>
                    <a:pt x="1227" y="16087"/>
                    <a:pt x="5513" y="20373"/>
                    <a:pt x="10800" y="20373"/>
                  </a:cubicBezTo>
                  <a:cubicBezTo>
                    <a:pt x="16087" y="20373"/>
                    <a:pt x="20373" y="16087"/>
                    <a:pt x="20373" y="10800"/>
                  </a:cubicBezTo>
                  <a:cubicBezTo>
                    <a:pt x="20373" y="5513"/>
                    <a:pt x="16087" y="1227"/>
                    <a:pt x="10800" y="1227"/>
                  </a:cubicBezTo>
                  <a:cubicBezTo>
                    <a:pt x="5513" y="1227"/>
                    <a:pt x="1227" y="5513"/>
                    <a:pt x="1227" y="10800"/>
                  </a:cubicBezTo>
                  <a:close/>
                </a:path>
              </a:pathLst>
            </a:cu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endParaRPr>
            </a:p>
          </p:txBody>
        </p:sp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6602866" y="4587877"/>
              <a:ext cx="916781" cy="1222375"/>
            </a:xfrm>
            <a:prstGeom prst="ellips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endParaRP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>
              <a:off x="6714783" y="4730750"/>
              <a:ext cx="685800" cy="914400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7021965" y="5133977"/>
              <a:ext cx="86916" cy="115887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6688589" y="4775202"/>
              <a:ext cx="53579" cy="7143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eaLnBrk="1" hangingPunct="1"/>
              <a:endParaRPr kumimoji="0" lang="zh-CN" altLang="en-US" sz="1800" b="0">
                <a:solidFill>
                  <a:prstClr val="black"/>
                </a:solidFill>
                <a:latin typeface="Arial" charset="0"/>
                <a:ea typeface="宋体" pitchFamily="2" charset="-122"/>
                <a:cs typeface="Arial" charset="0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6850514" y="5711827"/>
              <a:ext cx="53579" cy="7143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eaLnBrk="1" hangingPunct="1"/>
              <a:endParaRPr kumimoji="0" lang="zh-CN" altLang="en-US" sz="1800" b="0">
                <a:solidFill>
                  <a:prstClr val="black"/>
                </a:solidFill>
                <a:latin typeface="Arial" charset="0"/>
                <a:ea typeface="宋体" pitchFamily="2" charset="-122"/>
                <a:cs typeface="Arial" charset="0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7498214" y="5135562"/>
              <a:ext cx="53579" cy="71438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eaLnBrk="1" hangingPunct="1"/>
              <a:endParaRPr kumimoji="0" lang="zh-CN" altLang="en-US" sz="1800" b="0">
                <a:solidFill>
                  <a:prstClr val="black"/>
                </a:solidFill>
                <a:latin typeface="Arial" charset="0"/>
                <a:ea typeface="宋体" pitchFamily="2" charset="-122"/>
                <a:cs typeface="Arial" charset="0"/>
              </a:endParaRP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7633946" y="4089402"/>
              <a:ext cx="41549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457200" eaLnBrk="1" hangingPunct="1"/>
              <a:r>
                <a:rPr kumimoji="0" lang="en-US" altLang="zh-CN" sz="2000" b="0">
                  <a:solidFill>
                    <a:prstClr val="black"/>
                  </a:solidFill>
                  <a:ea typeface="宋体" pitchFamily="2" charset="-122"/>
                  <a:cs typeface="Arial" charset="0"/>
                </a:rPr>
                <a:t>4f</a:t>
              </a:r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H="1">
              <a:off x="7336290" y="4343402"/>
              <a:ext cx="323850" cy="358775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678314" y="1514094"/>
            <a:ext cx="5642373" cy="456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zh-CN" sz="2400" b="0" baseline="-25000" dirty="0">
                <a:latin typeface="华文楷体"/>
                <a:ea typeface="华文楷体"/>
                <a:cs typeface="华文楷体"/>
              </a:rPr>
              <a:t>57</a:t>
            </a:r>
            <a:r>
              <a:rPr kumimoji="0" lang="en-US" altLang="zh-CN" sz="2400" b="0" dirty="0">
                <a:latin typeface="华文楷体"/>
                <a:ea typeface="华文楷体"/>
                <a:cs typeface="华文楷体"/>
              </a:rPr>
              <a:t>La</a:t>
            </a:r>
            <a:r>
              <a:rPr kumimoji="0" lang="zh-CN" altLang="en-US" sz="2400" b="0" dirty="0">
                <a:latin typeface="华文楷体"/>
                <a:ea typeface="华文楷体"/>
                <a:cs typeface="华文楷体"/>
              </a:rPr>
              <a:t>系：</a:t>
            </a:r>
            <a:r>
              <a:rPr kumimoji="0" lang="zh-CN" altLang="en-US" sz="2400" b="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价电子为</a:t>
            </a:r>
            <a:r>
              <a:rPr kumimoji="0" lang="en-US" altLang="zh-CN" sz="2400" b="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4f</a:t>
            </a:r>
            <a:r>
              <a:rPr kumimoji="0" lang="zh-CN" altLang="en-US" sz="2400" b="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电子</a:t>
            </a:r>
            <a:r>
              <a:rPr kumimoji="0" lang="zh-CN" altLang="en-US" sz="2400" b="0" dirty="0">
                <a:latin typeface="华文楷体"/>
                <a:ea typeface="华文楷体"/>
                <a:cs typeface="华文楷体"/>
              </a:rPr>
              <a:t>，之前</a:t>
            </a:r>
            <a:r>
              <a:rPr kumimoji="0" lang="en-US" altLang="zh-CN" sz="2400" b="0" dirty="0">
                <a:latin typeface="华文楷体"/>
                <a:ea typeface="华文楷体"/>
                <a:cs typeface="华文楷体"/>
              </a:rPr>
              <a:t>5s5p6s</a:t>
            </a:r>
            <a:r>
              <a:rPr kumimoji="0" lang="zh-CN" altLang="en-US" sz="2400" b="0" dirty="0">
                <a:latin typeface="华文楷体"/>
                <a:ea typeface="华文楷体"/>
                <a:cs typeface="华文楷体"/>
              </a:rPr>
              <a:t>已填满。即价电子</a:t>
            </a:r>
            <a:r>
              <a:rPr kumimoji="0" lang="en-US" altLang="zh-CN" sz="2400" b="0" dirty="0">
                <a:latin typeface="华文楷体"/>
                <a:ea typeface="华文楷体"/>
                <a:cs typeface="华文楷体"/>
              </a:rPr>
              <a:t>4f</a:t>
            </a:r>
            <a:r>
              <a:rPr kumimoji="0" lang="zh-CN" altLang="en-US" sz="2400" b="0" dirty="0">
                <a:highlight>
                  <a:srgbClr val="FFFF00"/>
                </a:highlight>
                <a:latin typeface="华文楷体"/>
                <a:ea typeface="华文楷体"/>
                <a:cs typeface="华文楷体"/>
              </a:rPr>
              <a:t>在内壳层</a:t>
            </a:r>
            <a:r>
              <a:rPr kumimoji="0" lang="zh-CN" altLang="en-US" sz="2400" b="0" dirty="0">
                <a:latin typeface="华文楷体"/>
                <a:ea typeface="华文楷体"/>
                <a:cs typeface="华文楷体"/>
              </a:rPr>
              <a:t>。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kumimoji="0" lang="zh-CN" altLang="en-US" sz="2400" b="0" dirty="0">
                <a:latin typeface="华文楷体"/>
                <a:ea typeface="华文楷体"/>
                <a:cs typeface="华文楷体"/>
              </a:rPr>
              <a:t>也包括钪</a:t>
            </a:r>
            <a:r>
              <a:rPr kumimoji="0" lang="en-US" altLang="zh-CN" sz="2400" b="0" dirty="0">
                <a:latin typeface="华文楷体"/>
                <a:ea typeface="华文楷体"/>
                <a:cs typeface="华文楷体"/>
              </a:rPr>
              <a:t>(</a:t>
            </a:r>
            <a:r>
              <a:rPr kumimoji="0" lang="en-US" altLang="zh-CN" sz="2400" b="0" baseline="-25000" dirty="0">
                <a:latin typeface="华文楷体"/>
                <a:ea typeface="华文楷体"/>
                <a:cs typeface="华文楷体"/>
              </a:rPr>
              <a:t>21</a:t>
            </a:r>
            <a:r>
              <a:rPr kumimoji="0" lang="en-US" altLang="zh-CN" sz="2400" b="0" dirty="0">
                <a:latin typeface="华文楷体"/>
                <a:ea typeface="华文楷体"/>
                <a:cs typeface="华文楷体"/>
              </a:rPr>
              <a:t>Kr) 3d4s</a:t>
            </a:r>
            <a:r>
              <a:rPr kumimoji="0" lang="en-US" altLang="zh-CN" sz="2400" b="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kumimoji="0" lang="zh-CN" altLang="en-US" sz="2400" b="0" dirty="0">
                <a:latin typeface="华文楷体"/>
                <a:ea typeface="华文楷体"/>
                <a:cs typeface="华文楷体"/>
              </a:rPr>
              <a:t>、钇</a:t>
            </a:r>
            <a:r>
              <a:rPr kumimoji="0" lang="en-US" altLang="zh-CN" sz="2400" b="0" dirty="0">
                <a:latin typeface="华文楷体"/>
                <a:ea typeface="华文楷体"/>
                <a:cs typeface="华文楷体"/>
              </a:rPr>
              <a:t>(</a:t>
            </a:r>
            <a:r>
              <a:rPr kumimoji="0" lang="en-US" altLang="zh-CN" sz="2400" b="0" baseline="-25000" dirty="0">
                <a:latin typeface="华文楷体"/>
                <a:ea typeface="华文楷体"/>
                <a:cs typeface="华文楷体"/>
              </a:rPr>
              <a:t>39</a:t>
            </a:r>
            <a:r>
              <a:rPr kumimoji="0" lang="en-US" altLang="zh-CN" sz="2400" b="0" dirty="0">
                <a:latin typeface="华文楷体"/>
                <a:ea typeface="华文楷体"/>
                <a:cs typeface="华文楷体"/>
              </a:rPr>
              <a:t>Y) 4d5s</a:t>
            </a:r>
            <a:r>
              <a:rPr kumimoji="0" lang="en-US" altLang="zh-CN" sz="2400" b="0" baseline="30000" dirty="0">
                <a:latin typeface="华文楷体"/>
                <a:ea typeface="华文楷体"/>
                <a:cs typeface="华文楷体"/>
              </a:rPr>
              <a:t>2</a:t>
            </a:r>
            <a:endParaRPr kumimoji="0" lang="en-US" altLang="zh-CN" sz="2400" b="0" dirty="0">
              <a:latin typeface="华文楷体"/>
              <a:ea typeface="华文楷体"/>
              <a:cs typeface="华文楷体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kumimoji="0" lang="zh-CN" altLang="en-US" sz="2400" b="0" dirty="0">
                <a:highlight>
                  <a:srgbClr val="00FF00"/>
                </a:highlight>
                <a:latin typeface="华文楷体"/>
                <a:ea typeface="华文楷体"/>
                <a:cs typeface="华文楷体"/>
              </a:rPr>
              <a:t>由于受到外层电子的屏蔽，价电子较少受到外界环境的影响。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kumimoji="0" lang="zh-CN" altLang="en-US" sz="2400" b="0" dirty="0">
                <a:latin typeface="华文楷体"/>
                <a:ea typeface="华文楷体"/>
                <a:cs typeface="华文楷体"/>
              </a:rPr>
              <a:t>稀土元素有特殊的性质。例如，在固体中，其发光仍为线谱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kumimoji="0" lang="zh-CN" altLang="en-US" sz="2400" b="0" dirty="0">
                <a:latin typeface="华文楷体"/>
                <a:ea typeface="华文楷体"/>
                <a:cs typeface="华文楷体"/>
              </a:rPr>
              <a:t>具有很好的磁性，</a:t>
            </a:r>
            <a:r>
              <a:rPr kumimoji="0" lang="en-US" altLang="zh-CN" sz="2400" b="0" dirty="0">
                <a:latin typeface="华文楷体"/>
                <a:ea typeface="华文楷体"/>
                <a:cs typeface="华文楷体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3837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66BE29CE-C57D-5491-ADAD-3EA4E5C1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2"/>
          <a:stretch>
            <a:fillRect/>
          </a:stretch>
        </p:blipFill>
        <p:spPr bwMode="auto">
          <a:xfrm>
            <a:off x="6316201" y="1201640"/>
            <a:ext cx="277971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426720" y="1830309"/>
            <a:ext cx="528828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latin typeface="华文楷体"/>
                <a:ea typeface="华文楷体"/>
                <a:cs typeface="华文楷体"/>
              </a:rPr>
              <a:t>Ni(Z=28)：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1s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2 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2s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 2p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6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 3s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 3p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6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 </a:t>
            </a:r>
            <a:r>
              <a:rPr kumimoji="1" lang="en-US" altLang="zh-CN" sz="2400" dirty="0">
                <a:solidFill>
                  <a:srgbClr val="FF3300"/>
                </a:solidFill>
                <a:latin typeface="华文楷体"/>
                <a:ea typeface="华文楷体"/>
                <a:cs typeface="华文楷体"/>
              </a:rPr>
              <a:t>3d</a:t>
            </a:r>
            <a:r>
              <a:rPr kumimoji="1" lang="en-US" altLang="zh-CN" sz="2400" baseline="30000" dirty="0">
                <a:solidFill>
                  <a:srgbClr val="FF3300"/>
                </a:solidFill>
                <a:latin typeface="华文楷体"/>
                <a:ea typeface="华文楷体"/>
                <a:cs typeface="华文楷体"/>
              </a:rPr>
              <a:t>8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 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4s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2</a:t>
            </a:r>
            <a:endParaRPr kumimoji="1" lang="en-US" altLang="zh-CN" sz="2400" dirty="0">
              <a:latin typeface="华文楷体"/>
              <a:ea typeface="华文楷体"/>
              <a:cs typeface="华文楷体"/>
            </a:endParaRPr>
          </a:p>
          <a:p>
            <a:r>
              <a:rPr kumimoji="1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          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457200" y="2865959"/>
            <a:ext cx="6400800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latin typeface="华文楷体"/>
                <a:ea typeface="华文楷体"/>
                <a:cs typeface="华文楷体"/>
              </a:rPr>
              <a:t>Ba(Z=56)：</a:t>
            </a:r>
          </a:p>
          <a:p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    1s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2 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2s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 2p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6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 3s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2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 3p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6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4s</a:t>
            </a:r>
            <a:r>
              <a:rPr kumimoji="1" lang="en-US" altLang="zh-CN" sz="24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kumimoji="1" lang="en-US" altLang="zh-CN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 3d</a:t>
            </a:r>
            <a:r>
              <a:rPr kumimoji="1" lang="en-US" altLang="zh-CN" sz="24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10 </a:t>
            </a:r>
            <a:r>
              <a:rPr kumimoji="1" lang="en-US" altLang="zh-CN" sz="24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4p</a:t>
            </a:r>
            <a:r>
              <a:rPr kumimoji="1" lang="en-US" altLang="zh-CN" sz="24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6</a:t>
            </a:r>
            <a:r>
              <a:rPr kumimoji="1" lang="en-US" altLang="zh-CN" sz="24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 5s</a:t>
            </a:r>
            <a:r>
              <a:rPr kumimoji="1" lang="en-US" altLang="zh-CN" sz="24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kumimoji="1" lang="en-US" altLang="zh-CN" sz="24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 4d</a:t>
            </a:r>
            <a:r>
              <a:rPr kumimoji="1" lang="en-US" altLang="zh-CN" sz="24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10</a:t>
            </a:r>
            <a:r>
              <a:rPr kumimoji="1" lang="en-US" altLang="zh-CN" sz="24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5p</a:t>
            </a:r>
            <a:r>
              <a:rPr kumimoji="1" lang="en-US" altLang="zh-CN" sz="2400" baseline="30000" dirty="0">
                <a:latin typeface="华文楷体"/>
                <a:ea typeface="华文楷体"/>
                <a:cs typeface="华文楷体"/>
              </a:rPr>
              <a:t>6</a:t>
            </a:r>
            <a:r>
              <a:rPr kumimoji="1" lang="en-US" altLang="zh-CN" sz="2400" dirty="0">
                <a:latin typeface="华文楷体"/>
                <a:ea typeface="华文楷体"/>
                <a:cs typeface="华文楷体"/>
              </a:rPr>
              <a:t> </a:t>
            </a:r>
            <a:r>
              <a:rPr kumimoji="1" lang="en-US" altLang="zh-CN" sz="2400" dirty="0">
                <a:solidFill>
                  <a:srgbClr val="FF3300"/>
                </a:solidFill>
                <a:latin typeface="华文楷体"/>
                <a:ea typeface="华文楷体"/>
                <a:cs typeface="华文楷体"/>
              </a:rPr>
              <a:t>6s</a:t>
            </a:r>
            <a:r>
              <a:rPr kumimoji="1" lang="en-US" altLang="zh-CN" sz="2400" baseline="30000" dirty="0">
                <a:solidFill>
                  <a:srgbClr val="FF3300"/>
                </a:solidFill>
                <a:latin typeface="华文楷体"/>
                <a:ea typeface="华文楷体"/>
                <a:cs typeface="华文楷体"/>
              </a:rPr>
              <a:t>2</a:t>
            </a:r>
            <a:endParaRPr kumimoji="1" lang="en-US" altLang="zh-CN" sz="2400" dirty="0">
              <a:solidFill>
                <a:srgbClr val="FF3300"/>
              </a:solidFill>
              <a:latin typeface="华文楷体"/>
              <a:ea typeface="华文楷体"/>
              <a:cs typeface="华文楷体"/>
            </a:endParaRPr>
          </a:p>
          <a:p>
            <a:r>
              <a:rPr kumimoji="1" lang="zh-CN" altLang="en-US" sz="2800" dirty="0">
                <a:latin typeface="华文楷体"/>
                <a:ea typeface="华文楷体"/>
                <a:cs typeface="华文楷体"/>
              </a:rPr>
              <a:t>          </a:t>
            </a:r>
          </a:p>
        </p:txBody>
      </p:sp>
      <p:sp>
        <p:nvSpPr>
          <p:cNvPr id="150535" name="Text Box 7"/>
          <p:cNvSpPr txBox="1">
            <a:spLocks noChangeArrowheads="1"/>
          </p:cNvSpPr>
          <p:nvPr/>
        </p:nvSpPr>
        <p:spPr bwMode="auto">
          <a:xfrm>
            <a:off x="609600" y="4348226"/>
            <a:ext cx="7543800" cy="190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474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电子在同一</a:t>
            </a:r>
            <a:r>
              <a:rPr lang="zh-CN" altLang="en-US" sz="2800" b="1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支壳层</a:t>
            </a:r>
            <a:r>
              <a:rPr lang="zh-CN" altLang="en-US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上又是如何分布的呢？</a:t>
            </a:r>
            <a:endParaRPr lang="en-US" altLang="zh-CN" sz="28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>
              <a:lnSpc>
                <a:spcPts val="474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必须依靠量子力学计算。复杂！</a:t>
            </a:r>
            <a:br>
              <a:rPr lang="en-US" altLang="zh-CN" sz="28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</a:br>
            <a:r>
              <a:rPr lang="en-US" altLang="zh-CN" sz="28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  <a:sym typeface="Wingdings"/>
              </a:rPr>
              <a:t></a:t>
            </a:r>
            <a:r>
              <a:rPr lang="zh-CN" altLang="en-US" sz="28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  <a:sym typeface="Wingdings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  <a:sym typeface="Wingdings"/>
              </a:rPr>
              <a:t>洪特定则和朗德间隔定则 进行定性判断</a:t>
            </a:r>
            <a:endParaRPr lang="zh-CN" altLang="en-US" sz="2800" b="1" dirty="0">
              <a:solidFill>
                <a:srgbClr val="0000FF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/>
              <a:t>例：</a:t>
            </a:r>
            <a:r>
              <a:rPr kumimoji="1" lang="en-US" altLang="zh-CN" sz="2800" b="1" dirty="0">
                <a:latin typeface="华文楷体"/>
                <a:ea typeface="华文楷体"/>
                <a:cs typeface="华文楷体"/>
              </a:rPr>
              <a:t> Ni(Z=28) </a:t>
            </a:r>
            <a:r>
              <a:rPr kumimoji="1" lang="zh-CN" altLang="en-US" sz="2800" b="1" dirty="0">
                <a:latin typeface="华文楷体"/>
                <a:ea typeface="华文楷体"/>
                <a:cs typeface="华文楷体"/>
              </a:rPr>
              <a:t>原子和 </a:t>
            </a:r>
            <a:r>
              <a:rPr kumimoji="1" lang="en-US" altLang="zh-CN" sz="2800" b="1" dirty="0">
                <a:latin typeface="华文楷体"/>
                <a:ea typeface="华文楷体"/>
                <a:cs typeface="华文楷体"/>
              </a:rPr>
              <a:t>Ba(Z=56) </a:t>
            </a:r>
            <a:r>
              <a:rPr kumimoji="1" lang="zh-CN" altLang="en-US" sz="2800" b="1" dirty="0">
                <a:latin typeface="华文楷体"/>
                <a:ea typeface="华文楷体"/>
                <a:cs typeface="华文楷体"/>
              </a:rPr>
              <a:t>原子的核外电子轨道</a:t>
            </a:r>
            <a:r>
              <a:rPr kumimoji="1" lang="zh-CN" altLang="en-US" sz="2800" b="1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填充顺序</a:t>
            </a:r>
            <a:endParaRPr lang="en-US" sz="2800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3" grpId="0" autoUpdateAnimBg="0"/>
      <p:bldP spid="150534" grpId="0" autoUpdateAnimBg="0"/>
      <p:bldP spid="15053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两个同科</a:t>
            </a:r>
            <a:r>
              <a:rPr lang="en-US" altLang="zh-CN" dirty="0"/>
              <a:t>p</a:t>
            </a:r>
            <a:r>
              <a:rPr lang="zh-CN" altLang="en-US" dirty="0"/>
              <a:t>电子排列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>
                <a:ea typeface="华文楷体" panose="02010600040101010101" pitchFamily="2" charset="-122"/>
              </a:rPr>
              <a:pPr>
                <a:defRPr/>
              </a:pPr>
              <a:t>3</a:t>
            </a:fld>
            <a:endParaRPr lang="en-US" altLang="zh-CN" dirty="0">
              <a:ea typeface="华文楷体" panose="02010600040101010101" pitchFamily="2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8600" y="1212554"/>
            <a:ext cx="4641312" cy="463846"/>
          </a:xfrm>
          <a:prstGeom prst="rect">
            <a:avLst/>
          </a:prstGeom>
          <a:solidFill>
            <a:srgbClr val="00CCFF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np</a:t>
            </a:r>
            <a:r>
              <a:rPr lang="en-US" altLang="zh-CN" sz="24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LS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耦合下的原子态符号。</a:t>
            </a:r>
            <a:endParaRPr lang="zh-CN" altLang="en-US" sz="5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250825" y="1771650"/>
            <a:ext cx="6991016" cy="461665"/>
          </a:xfrm>
          <a:prstGeom prst="rect">
            <a:avLst/>
          </a:prstGeom>
          <a:solidFill>
            <a:srgbClr val="339966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先不考虑泡利不相容原理，可能的原子态符号为：</a:t>
            </a:r>
          </a:p>
        </p:txBody>
      </p:sp>
      <p:graphicFrame>
        <p:nvGraphicFramePr>
          <p:cNvPr id="7" name="Group 52"/>
          <p:cNvGraphicFramePr>
            <a:graphicFrameLocks noGrp="1"/>
          </p:cNvGraphicFramePr>
          <p:nvPr/>
        </p:nvGraphicFramePr>
        <p:xfrm>
          <a:off x="323850" y="2492375"/>
          <a:ext cx="8640763" cy="2667000"/>
        </p:xfrm>
        <a:graphic>
          <a:graphicData uri="http://schemas.openxmlformats.org/drawingml/2006/table">
            <a:tbl>
              <a:tblPr/>
              <a:tblGrid>
                <a:gridCol w="143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  0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095375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                  1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2     1     0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  2                             1                              0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58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2     1     0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7625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 3    2    1                2    1    0                        1    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能级数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58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1      1     1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7625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       3                            3                              1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原子态符号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     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  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                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状态个数</a:t>
                      </a:r>
                      <a:endParaRPr kumimoji="0" lang="zh-CN" altLang="en-US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5       3        1</a:t>
                      </a:r>
                      <a:endParaRPr kumimoji="0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47625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      7       5       3           5        3        1                 3</a:t>
                      </a:r>
                      <a:endParaRPr kumimoji="0" lang="zh-CN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" name="组合 33"/>
          <p:cNvGrpSpPr>
            <a:grpSpLocks/>
          </p:cNvGrpSpPr>
          <p:nvPr/>
        </p:nvGrpSpPr>
        <p:grpSpPr bwMode="auto">
          <a:xfrm>
            <a:off x="2484438" y="2924175"/>
            <a:ext cx="5759450" cy="2232025"/>
            <a:chOff x="2483768" y="1628799"/>
            <a:chExt cx="5760640" cy="2232249"/>
          </a:xfrm>
        </p:grpSpPr>
        <p:sp>
          <p:nvSpPr>
            <p:cNvPr id="9" name="矩形 17"/>
            <p:cNvSpPr>
              <a:spLocks noChangeArrowheads="1"/>
            </p:cNvSpPr>
            <p:nvPr/>
          </p:nvSpPr>
          <p:spPr bwMode="auto">
            <a:xfrm>
              <a:off x="2483768" y="1628799"/>
              <a:ext cx="431889" cy="40233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marL="355600" indent="-3556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endParaRPr lang="zh-CN" altLang="en-US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18"/>
            <p:cNvSpPr>
              <a:spLocks noChangeArrowheads="1"/>
            </p:cNvSpPr>
            <p:nvPr/>
          </p:nvSpPr>
          <p:spPr bwMode="auto">
            <a:xfrm>
              <a:off x="3852476" y="1628799"/>
              <a:ext cx="1511612" cy="40233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marL="355600" indent="-3556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endParaRPr lang="zh-CN" altLang="en-US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20"/>
            <p:cNvSpPr>
              <a:spLocks noChangeArrowheads="1"/>
            </p:cNvSpPr>
            <p:nvPr/>
          </p:nvSpPr>
          <p:spPr bwMode="auto">
            <a:xfrm>
              <a:off x="7812519" y="1628799"/>
              <a:ext cx="431889" cy="40233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marL="355600" indent="-3556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ü"/>
              </a:pPr>
              <a:endParaRPr lang="zh-CN" altLang="en-US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22"/>
            <p:cNvCxnSpPr>
              <a:cxnSpLocks noChangeShapeType="1"/>
            </p:cNvCxnSpPr>
            <p:nvPr/>
          </p:nvCxnSpPr>
          <p:spPr bwMode="auto">
            <a:xfrm>
              <a:off x="2483768" y="1628800"/>
              <a:ext cx="432048" cy="2232248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23"/>
            <p:cNvCxnSpPr>
              <a:cxnSpLocks noChangeShapeType="1"/>
            </p:cNvCxnSpPr>
            <p:nvPr/>
          </p:nvCxnSpPr>
          <p:spPr bwMode="auto">
            <a:xfrm flipH="1">
              <a:off x="2483768" y="1628800"/>
              <a:ext cx="432048" cy="2232248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27"/>
            <p:cNvCxnSpPr>
              <a:cxnSpLocks noChangeShapeType="1"/>
            </p:cNvCxnSpPr>
            <p:nvPr/>
          </p:nvCxnSpPr>
          <p:spPr bwMode="auto">
            <a:xfrm>
              <a:off x="7812360" y="1628800"/>
              <a:ext cx="432048" cy="2232248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连接符 28"/>
            <p:cNvCxnSpPr>
              <a:cxnSpLocks noChangeShapeType="1"/>
            </p:cNvCxnSpPr>
            <p:nvPr/>
          </p:nvCxnSpPr>
          <p:spPr bwMode="auto">
            <a:xfrm flipH="1">
              <a:off x="7812360" y="1628800"/>
              <a:ext cx="432048" cy="2232248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29"/>
            <p:cNvCxnSpPr>
              <a:cxnSpLocks noChangeShapeType="1"/>
            </p:cNvCxnSpPr>
            <p:nvPr/>
          </p:nvCxnSpPr>
          <p:spPr bwMode="auto">
            <a:xfrm>
              <a:off x="3851920" y="1628800"/>
              <a:ext cx="1512168" cy="2232248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接连接符 30"/>
            <p:cNvCxnSpPr>
              <a:cxnSpLocks noChangeShapeType="1"/>
            </p:cNvCxnSpPr>
            <p:nvPr/>
          </p:nvCxnSpPr>
          <p:spPr bwMode="auto">
            <a:xfrm flipH="1">
              <a:off x="3851920" y="1628800"/>
              <a:ext cx="1512168" cy="2232248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18" name="Object 14"/>
          <p:cNvGraphicFramePr>
            <a:graphicFrameLocks noChangeAspect="1"/>
          </p:cNvGraphicFramePr>
          <p:nvPr/>
        </p:nvGraphicFramePr>
        <p:xfrm>
          <a:off x="3492500" y="5372100"/>
          <a:ext cx="19780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01309" imgH="393529" progId="Equation.3">
                  <p:embed/>
                </p:oleObj>
              </mc:Choice>
              <mc:Fallback>
                <p:oleObj name="公式" r:id="rId2" imgW="901309" imgH="393529" progId="Equation.3">
                  <p:embed/>
                  <p:pic>
                    <p:nvPicPr>
                      <p:cNvPr id="1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372100"/>
                        <a:ext cx="1978025" cy="865188"/>
                      </a:xfrm>
                      <a:prstGeom prst="rect">
                        <a:avLst/>
                      </a:prstGeom>
                      <a:solidFill>
                        <a:srgbClr val="008000">
                          <a:alpha val="16862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28E8B8-F55E-9157-A760-4178C6A5106F}"/>
              </a:ext>
            </a:extLst>
          </p:cNvPr>
          <p:cNvSpPr txBox="1"/>
          <p:nvPr/>
        </p:nvSpPr>
        <p:spPr>
          <a:xfrm>
            <a:off x="980728" y="5281251"/>
            <a:ext cx="169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0" dirty="0">
                <a:solidFill>
                  <a:schemeClr val="tx1"/>
                </a:solidFill>
                <a:latin typeface="+mn-ea"/>
                <a:ea typeface="+mn-ea"/>
              </a:rPr>
              <a:t>当S为整数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D13426-5628-3251-137E-CE88B03110F4}"/>
              </a:ext>
            </a:extLst>
          </p:cNvPr>
          <p:cNvSpPr txBox="1"/>
          <p:nvPr/>
        </p:nvSpPr>
        <p:spPr>
          <a:xfrm>
            <a:off x="609600" y="5729760"/>
            <a:ext cx="2749471" cy="584775"/>
          </a:xfrm>
          <a:prstGeom prst="rect">
            <a:avLst/>
          </a:prstGeom>
          <a:solidFill>
            <a:srgbClr val="FF99FF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+mn-ea"/>
                <a:ea typeface="+mn-ea"/>
              </a:rPr>
              <a:t>L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+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 偶数</a:t>
            </a:r>
            <a:endParaRPr kumimoji="1"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595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现代元素周期表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EA55A4-F6B3-9E49-A8D5-EFDC1A79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2" y="990600"/>
            <a:ext cx="8316798" cy="57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9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原子基态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6951994" cy="4800600"/>
          </a:xfrm>
        </p:spPr>
        <p:txBody>
          <a:bodyPr>
            <a:normAutofit fontScale="92500"/>
          </a:bodyPr>
          <a:lstStyle/>
          <a:p>
            <a:pPr marL="0" lvl="0" indent="0" defTabSz="457200" eaLnBrk="0" fontAlgn="base" hangingPunct="0">
              <a:lnSpc>
                <a:spcPts val="438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zh-CN" altLang="en-US" sz="2800" dirty="0"/>
              <a:t>洪特（</a:t>
            </a:r>
            <a:r>
              <a:rPr lang="en-US" altLang="zh-CN" sz="2800" dirty="0"/>
              <a:t>Hund</a:t>
            </a:r>
            <a:r>
              <a:rPr lang="zh-CN" altLang="en-US" sz="2800" dirty="0"/>
              <a:t>）定则</a:t>
            </a:r>
            <a:r>
              <a:rPr kumimoji="1" lang="zh-CN" altLang="en-US" sz="2400" b="1" dirty="0">
                <a:solidFill>
                  <a:srgbClr val="FF3300"/>
                </a:solidFill>
                <a:latin typeface="华文楷体"/>
                <a:ea typeface="华文楷体"/>
                <a:cs typeface="华文楷体"/>
              </a:rPr>
              <a:t>（洪特</a:t>
            </a:r>
            <a:r>
              <a:rPr kumimoji="1" lang="en-US" altLang="zh-CN" sz="2400" b="1" dirty="0">
                <a:solidFill>
                  <a:srgbClr val="FF3300"/>
                </a:solidFill>
                <a:latin typeface="华文楷体"/>
                <a:ea typeface="华文楷体"/>
                <a:cs typeface="华文楷体"/>
              </a:rPr>
              <a:t>1925</a:t>
            </a:r>
            <a:r>
              <a:rPr kumimoji="1" lang="zh-CN" altLang="en-US" sz="2400" b="1" dirty="0">
                <a:solidFill>
                  <a:srgbClr val="FF3300"/>
                </a:solidFill>
                <a:latin typeface="华文楷体"/>
                <a:ea typeface="华文楷体"/>
                <a:cs typeface="华文楷体"/>
              </a:rPr>
              <a:t>年总结出）</a:t>
            </a:r>
            <a:endParaRPr kumimoji="1" lang="zh-CN" altLang="en-US" sz="2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楷体"/>
              <a:ea typeface="华文楷体"/>
              <a:cs typeface="华文楷体"/>
            </a:endParaRPr>
          </a:p>
          <a:p>
            <a:pPr marL="0" indent="0">
              <a:buNone/>
            </a:pPr>
            <a:r>
              <a:rPr lang="zh-CN" altLang="zh-CN" sz="2800" dirty="0"/>
              <a:t>一条</a:t>
            </a:r>
            <a:r>
              <a:rPr lang="zh-CN" altLang="zh-CN" sz="2800" dirty="0">
                <a:solidFill>
                  <a:srgbClr val="FF0000"/>
                </a:solidFill>
              </a:rPr>
              <a:t>经验规律</a:t>
            </a:r>
            <a:r>
              <a:rPr lang="zh-CN" altLang="zh-CN" sz="2800" dirty="0"/>
              <a:t>，它用于在给定电子组态的情况下，判定</a:t>
            </a:r>
            <a:r>
              <a:rPr lang="en-US" altLang="zh-CN" sz="2800" i="1" dirty="0">
                <a:solidFill>
                  <a:srgbClr val="FF0000"/>
                </a:solidFill>
              </a:rPr>
              <a:t>LS</a:t>
            </a:r>
            <a:r>
              <a:rPr lang="zh-CN" altLang="en-US" sz="2800" dirty="0"/>
              <a:t>耦合情况下原子状态的</a:t>
            </a:r>
            <a:r>
              <a:rPr lang="zh-CN" altLang="en-US" sz="2800" dirty="0">
                <a:solidFill>
                  <a:srgbClr val="FF0000"/>
                </a:solidFill>
              </a:rPr>
              <a:t>能量高低次序</a:t>
            </a:r>
            <a:r>
              <a:rPr lang="zh-CN" altLang="en-US" sz="2800" dirty="0"/>
              <a:t>，它在判定原子</a:t>
            </a:r>
            <a:r>
              <a:rPr lang="zh-CN" altLang="en-US" sz="2800" dirty="0">
                <a:solidFill>
                  <a:srgbClr val="FF0000"/>
                </a:solidFill>
              </a:rPr>
              <a:t>基态</a:t>
            </a:r>
            <a:r>
              <a:rPr lang="zh-CN" altLang="en-US" sz="2800" dirty="0"/>
              <a:t>的能级高低次序时是极为有效的。</a:t>
            </a:r>
            <a:endParaRPr lang="en-US" altLang="zh-CN" sz="2800" dirty="0"/>
          </a:p>
          <a:p>
            <a:pPr marL="530225" indent="-514350">
              <a:buClr>
                <a:schemeClr val="tx1"/>
              </a:buClr>
              <a:buFont typeface="+mj-lt"/>
              <a:buAutoNum type="arabicParenR"/>
            </a:pPr>
            <a:r>
              <a:rPr kumimoji="1" lang="zh-CN" altLang="en-US" sz="2800" dirty="0">
                <a:solidFill>
                  <a:schemeClr val="tx1"/>
                </a:solidFill>
              </a:rPr>
              <a:t>对一给定的电子组态，</a:t>
            </a:r>
            <a:r>
              <a:rPr kumimoji="1" lang="zh-CN" altLang="en-US" sz="2800" dirty="0">
                <a:solidFill>
                  <a:schemeClr val="tx1"/>
                </a:solidFill>
                <a:highlight>
                  <a:srgbClr val="00FF00"/>
                </a:highlight>
              </a:rPr>
              <a:t>能量最低</a:t>
            </a:r>
            <a:r>
              <a:rPr kumimoji="1" lang="zh-CN" altLang="en-US" sz="2800" dirty="0">
                <a:solidFill>
                  <a:schemeClr val="tx1"/>
                </a:solidFill>
              </a:rPr>
              <a:t>的原子态必定具有泡利不相容原理所允许的</a:t>
            </a:r>
            <a:r>
              <a:rPr kumimoji="1" lang="zh-CN" altLang="en-US" sz="2800" dirty="0">
                <a:solidFill>
                  <a:srgbClr val="FF0000"/>
                </a:solidFill>
              </a:rPr>
              <a:t>最大</a:t>
            </a:r>
            <a:r>
              <a:rPr kumimoji="1" lang="en-US" altLang="zh-CN" sz="2800" dirty="0">
                <a:solidFill>
                  <a:srgbClr val="FF0000"/>
                </a:solidFill>
              </a:rPr>
              <a:t>S</a:t>
            </a:r>
            <a:r>
              <a:rPr kumimoji="1" lang="zh-CN" altLang="en-US" sz="2800" dirty="0">
                <a:solidFill>
                  <a:srgbClr val="FF0000"/>
                </a:solidFill>
              </a:rPr>
              <a:t>值</a:t>
            </a:r>
          </a:p>
          <a:p>
            <a:pPr marL="530225" indent="-514350">
              <a:buClr>
                <a:schemeClr val="tx1"/>
              </a:buClr>
              <a:buFont typeface="+mj-lt"/>
              <a:buAutoNum type="arabicParenR"/>
              <a:defRPr/>
            </a:pPr>
            <a:r>
              <a:rPr kumimoji="1" lang="zh-CN" altLang="en-US" sz="2800" dirty="0">
                <a:solidFill>
                  <a:schemeClr val="tx1"/>
                </a:solidFill>
              </a:rPr>
              <a:t>在</a:t>
            </a:r>
            <a:r>
              <a:rPr kumimoji="1" lang="en-US" altLang="zh-CN" sz="2800" dirty="0">
                <a:solidFill>
                  <a:schemeClr val="tx1"/>
                </a:solidFill>
              </a:rPr>
              <a:t>S</a:t>
            </a:r>
            <a:r>
              <a:rPr kumimoji="1" lang="zh-CN" altLang="en-US" sz="2800" dirty="0">
                <a:solidFill>
                  <a:schemeClr val="tx1"/>
                </a:solidFill>
              </a:rPr>
              <a:t>值相同的状态中，</a:t>
            </a:r>
            <a:r>
              <a:rPr kumimoji="1" lang="en-US" altLang="zh-CN" sz="2800" dirty="0">
                <a:solidFill>
                  <a:srgbClr val="FF0000"/>
                </a:solidFill>
              </a:rPr>
              <a:t>L </a:t>
            </a:r>
            <a:r>
              <a:rPr kumimoji="1" lang="zh-CN" altLang="en-US" sz="2800" dirty="0">
                <a:solidFill>
                  <a:srgbClr val="FF0000"/>
                </a:solidFill>
              </a:rPr>
              <a:t>值最大</a:t>
            </a:r>
            <a:r>
              <a:rPr kumimoji="1" lang="zh-CN" altLang="en-US" sz="2800" dirty="0">
                <a:solidFill>
                  <a:schemeClr val="tx1"/>
                </a:solidFill>
              </a:rPr>
              <a:t>的原子态的</a:t>
            </a:r>
            <a:r>
              <a:rPr kumimoji="1" lang="zh-CN" altLang="en-US" sz="2800" dirty="0">
                <a:solidFill>
                  <a:schemeClr val="tx1"/>
                </a:solidFill>
                <a:highlight>
                  <a:srgbClr val="00FF00"/>
                </a:highlight>
              </a:rPr>
              <a:t>能量最低</a:t>
            </a:r>
            <a:endParaRPr kumimoji="1" lang="en-US" altLang="zh-CN" sz="2800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marL="530225" indent="-514350">
              <a:buClr>
                <a:schemeClr val="tx1"/>
              </a:buClr>
              <a:buFont typeface="+mj-lt"/>
              <a:buAutoNum type="arabicParenR"/>
              <a:defRPr/>
            </a:pPr>
            <a:r>
              <a:rPr kumimoji="1" lang="zh-CN" altLang="en-US" sz="2800" dirty="0">
                <a:solidFill>
                  <a:schemeClr val="tx1"/>
                </a:solidFill>
                <a:latin typeface="宋体" pitchFamily="2" charset="-122"/>
              </a:rPr>
              <a:t>对于</a:t>
            </a:r>
            <a:r>
              <a:rPr kumimoji="1" lang="zh-CN" altLang="en-US" sz="2800" dirty="0">
                <a:solidFill>
                  <a:srgbClr val="FF0000"/>
                </a:solidFill>
                <a:latin typeface="宋体" pitchFamily="2" charset="-122"/>
              </a:rPr>
              <a:t>同科电子</a:t>
            </a:r>
            <a:r>
              <a:rPr kumimoji="1" lang="en-US" altLang="zh-CN" sz="2800" dirty="0">
                <a:solidFill>
                  <a:schemeClr val="tx1"/>
                </a:solidFill>
              </a:rPr>
              <a:t>(</a:t>
            </a:r>
            <a:r>
              <a:rPr kumimoji="1" lang="en-US" altLang="zh-CN" sz="2800" i="1" dirty="0" err="1">
                <a:solidFill>
                  <a:schemeClr val="tx1"/>
                </a:solidFill>
              </a:rPr>
              <a:t>nl</a:t>
            </a:r>
            <a:r>
              <a:rPr kumimoji="1" lang="en-US" altLang="zh-CN" sz="2800" dirty="0">
                <a:solidFill>
                  <a:schemeClr val="tx1"/>
                </a:solidFill>
              </a:rPr>
              <a:t>)</a:t>
            </a:r>
            <a:r>
              <a:rPr kumimoji="1" lang="en-US" altLang="zh-CN" sz="2800" i="1" baseline="30000" dirty="0">
                <a:solidFill>
                  <a:schemeClr val="tx1"/>
                </a:solidFill>
              </a:rPr>
              <a:t>v</a:t>
            </a:r>
          </a:p>
          <a:p>
            <a:pPr lvl="1">
              <a:defRPr/>
            </a:pPr>
            <a:r>
              <a:rPr lang="en-US" altLang="zh-CN" sz="2400" i="1" dirty="0">
                <a:solidFill>
                  <a:srgbClr val="0000FF"/>
                </a:solidFill>
              </a:rPr>
              <a:t>v&lt;= 2l+1     </a:t>
            </a:r>
            <a:r>
              <a:rPr lang="en-US" altLang="zh-CN" sz="2400" dirty="0">
                <a:solidFill>
                  <a:srgbClr val="FF0000"/>
                </a:solidFill>
              </a:rPr>
              <a:t>J</a:t>
            </a:r>
            <a:r>
              <a:rPr lang="zh-CN" altLang="en-US" sz="2400" dirty="0">
                <a:solidFill>
                  <a:srgbClr val="FF0000"/>
                </a:solidFill>
              </a:rPr>
              <a:t>值最小</a:t>
            </a:r>
            <a:r>
              <a:rPr lang="zh-CN" altLang="en-US" sz="2400" dirty="0">
                <a:solidFill>
                  <a:srgbClr val="0000FF"/>
                </a:solidFill>
              </a:rPr>
              <a:t>的能量最低  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kumimoji="1" lang="zh-CN" altLang="en-US" sz="2400" dirty="0">
                <a:latin typeface="宋体" pitchFamily="2" charset="-122"/>
              </a:rPr>
              <a:t>正常次序； </a:t>
            </a:r>
            <a:endParaRPr kumimoji="1" lang="en-US" altLang="zh-CN" sz="2400" dirty="0">
              <a:latin typeface="宋体" pitchFamily="2" charset="-122"/>
            </a:endParaRPr>
          </a:p>
          <a:p>
            <a:pPr lvl="1">
              <a:defRPr/>
            </a:pPr>
            <a:r>
              <a:rPr lang="en-US" altLang="zh-CN" sz="2400" i="1" dirty="0">
                <a:solidFill>
                  <a:srgbClr val="0000FF"/>
                </a:solidFill>
              </a:rPr>
              <a:t>v  &gt; 2l+1     </a:t>
            </a:r>
            <a:r>
              <a:rPr lang="en-US" altLang="zh-CN" sz="2400" dirty="0">
                <a:solidFill>
                  <a:srgbClr val="FF0000"/>
                </a:solidFill>
              </a:rPr>
              <a:t>J</a:t>
            </a:r>
            <a:r>
              <a:rPr lang="zh-CN" altLang="en-US" sz="2400" dirty="0">
                <a:solidFill>
                  <a:srgbClr val="FF0000"/>
                </a:solidFill>
              </a:rPr>
              <a:t>值最大</a:t>
            </a:r>
            <a:r>
              <a:rPr lang="zh-CN" altLang="en-US" sz="2400" dirty="0">
                <a:solidFill>
                  <a:srgbClr val="0000FF"/>
                </a:solidFill>
              </a:rPr>
              <a:t>的能量最低  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ym typeface="Wingdings" panose="05000000000000000000" pitchFamily="2" charset="2"/>
              </a:rPr>
              <a:t>倒转次序</a:t>
            </a:r>
            <a:endParaRPr kumimoji="1" lang="zh-CN" altLang="en-US" sz="2400" dirty="0">
              <a:latin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118" y="0"/>
            <a:ext cx="1384351" cy="19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675394" y="222186"/>
            <a:ext cx="3733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defTabSz="457200" eaLnBrk="1" hangingPunct="1">
              <a:spcBef>
                <a:spcPct val="50000"/>
              </a:spcBef>
            </a:pPr>
            <a:r>
              <a:rPr kumimoji="0" lang="en-US" altLang="zh-CN" sz="1800" b="0" dirty="0">
                <a:solidFill>
                  <a:srgbClr val="FF0000"/>
                </a:solidFill>
                <a:latin typeface="Arial" charset="0"/>
                <a:ea typeface="宋体" pitchFamily="2" charset="-122"/>
                <a:cs typeface="Arial" charset="0"/>
              </a:rPr>
              <a:t>Friedrich Hermann </a:t>
            </a:r>
            <a:r>
              <a:rPr kumimoji="0" lang="en-US" altLang="zh-CN" sz="1800" b="0" dirty="0" err="1">
                <a:solidFill>
                  <a:srgbClr val="FF0000"/>
                </a:solidFill>
                <a:latin typeface="Arial" charset="0"/>
                <a:ea typeface="宋体" pitchFamily="2" charset="-122"/>
                <a:cs typeface="Arial" charset="0"/>
              </a:rPr>
              <a:t>Hund</a:t>
            </a:r>
            <a:r>
              <a:rPr kumimoji="0" lang="en-US" altLang="zh-CN" sz="1800" b="0" dirty="0">
                <a:solidFill>
                  <a:srgbClr val="FF0000"/>
                </a:solidFill>
                <a:latin typeface="Arial" charset="0"/>
                <a:ea typeface="宋体" pitchFamily="2" charset="-122"/>
                <a:cs typeface="Arial" charset="0"/>
              </a:rPr>
              <a:t> 1896.2.4~1997.3.31</a:t>
            </a:r>
          </a:p>
        </p:txBody>
      </p:sp>
    </p:spTree>
    <p:extLst>
      <p:ext uri="{BB962C8B-B14F-4D97-AF65-F5344CB8AC3E}">
        <p14:creationId xmlns:p14="http://schemas.microsoft.com/office/powerpoint/2010/main" val="217633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洪特定则应用举例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6164" y="1409501"/>
            <a:ext cx="5759749" cy="402291"/>
          </a:xfrm>
          <a:prstGeom prst="rect">
            <a:avLst/>
          </a:prstGeom>
          <a:solidFill>
            <a:srgbClr val="008000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试确定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=26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）原子基态的原子态符号。</a:t>
            </a:r>
            <a:endParaRPr lang="zh-CN" altLang="en-US" sz="4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988353"/>
              </p:ext>
            </p:extLst>
          </p:nvPr>
        </p:nvGraphicFramePr>
        <p:xfrm>
          <a:off x="2763325" y="1804707"/>
          <a:ext cx="2698239" cy="415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900" imgH="228600" progId="Equation.3">
                  <p:embed/>
                </p:oleObj>
              </mc:Choice>
              <mc:Fallback>
                <p:oleObj r:id="rId2" imgW="1485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325" y="1804707"/>
                        <a:ext cx="2698239" cy="415378"/>
                      </a:xfrm>
                      <a:prstGeom prst="rect">
                        <a:avLst/>
                      </a:prstGeom>
                      <a:solidFill>
                        <a:srgbClr val="00FF00">
                          <a:alpha val="16078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389395" y="2055253"/>
            <a:ext cx="1828907" cy="40011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解：电子组态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21203" y="2679301"/>
            <a:ext cx="3716890" cy="400110"/>
          </a:xfrm>
          <a:prstGeom prst="rect">
            <a:avLst/>
          </a:prstGeom>
          <a:solidFill>
            <a:srgbClr val="FF00FF">
              <a:alpha val="2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洪特定则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 取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最大的的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926195"/>
              </p:ext>
            </p:extLst>
          </p:nvPr>
        </p:nvGraphicFramePr>
        <p:xfrm>
          <a:off x="1123058" y="3601079"/>
          <a:ext cx="1577280" cy="39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01309" imgH="228501" progId="Equation.3">
                  <p:embed/>
                </p:oleObj>
              </mc:Choice>
              <mc:Fallback>
                <p:oleObj r:id="rId4" imgW="901309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058" y="3601079"/>
                        <a:ext cx="1577280" cy="398713"/>
                      </a:xfrm>
                      <a:prstGeom prst="rect">
                        <a:avLst/>
                      </a:prstGeom>
                      <a:solidFill>
                        <a:srgbClr val="00FF00">
                          <a:alpha val="16078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21202" y="4019490"/>
            <a:ext cx="3400531" cy="400110"/>
          </a:xfrm>
          <a:prstGeom prst="rect">
            <a:avLst/>
          </a:prstGeom>
          <a:solidFill>
            <a:srgbClr val="00FF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洪特定则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 取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最大的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329125" y="3551067"/>
            <a:ext cx="1633969" cy="400110"/>
          </a:xfrm>
          <a:prstGeom prst="rect">
            <a:avLst/>
          </a:prstGeom>
          <a:solidFill>
            <a:srgbClr val="00FF00">
              <a:alpha val="1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 + + +</a:t>
            </a:r>
            <a:r>
              <a:rPr lang="zh-CN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 </a:t>
            </a:r>
            <a:endParaRPr lang="zh-CN" altLang="en-US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35643" y="4929988"/>
            <a:ext cx="3013246" cy="40011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最大取值</a:t>
            </a:r>
            <a:r>
              <a:rPr lang="zh-CN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2,1,0,-1</a:t>
            </a:r>
            <a:r>
              <a:rPr lang="zh-CN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29611"/>
              </p:ext>
            </p:extLst>
          </p:nvPr>
        </p:nvGraphicFramePr>
        <p:xfrm>
          <a:off x="878308" y="5424458"/>
          <a:ext cx="1314670" cy="457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660400" imgH="228600" progId="Equation.3">
                  <p:embed/>
                </p:oleObj>
              </mc:Choice>
              <mc:Fallback>
                <p:oleObj name="公式" r:id="rId6" imgW="660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308" y="5424458"/>
                        <a:ext cx="1314670" cy="457551"/>
                      </a:xfrm>
                      <a:prstGeom prst="rect">
                        <a:avLst/>
                      </a:prstGeom>
                      <a:solidFill>
                        <a:srgbClr val="00FF00">
                          <a:alpha val="16078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812921"/>
              </p:ext>
            </p:extLst>
          </p:nvPr>
        </p:nvGraphicFramePr>
        <p:xfrm>
          <a:off x="2700338" y="5367737"/>
          <a:ext cx="1221396" cy="514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545863" imgH="228501" progId="Equation.3">
                  <p:embed/>
                </p:oleObj>
              </mc:Choice>
              <mc:Fallback>
                <p:oleObj name="公式" r:id="rId8" imgW="545863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367737"/>
                        <a:ext cx="1221396" cy="514272"/>
                      </a:xfrm>
                      <a:prstGeom prst="rect">
                        <a:avLst/>
                      </a:prstGeom>
                      <a:solidFill>
                        <a:srgbClr val="00FF00">
                          <a:alpha val="16078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21"/>
          <p:cNvGrpSpPr>
            <a:grpSpLocks/>
          </p:cNvGrpSpPr>
          <p:nvPr/>
        </p:nvGrpSpPr>
        <p:grpSpPr bwMode="auto">
          <a:xfrm>
            <a:off x="4238093" y="5376833"/>
            <a:ext cx="1673643" cy="407452"/>
            <a:chOff x="6658297" y="4246133"/>
            <a:chExt cx="1850140" cy="997779"/>
          </a:xfrm>
        </p:grpSpPr>
        <p:graphicFrame>
          <p:nvGraphicFramePr>
            <p:cNvPr id="1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5018125"/>
                </p:ext>
              </p:extLst>
            </p:nvPr>
          </p:nvGraphicFramePr>
          <p:xfrm>
            <a:off x="7164288" y="4293094"/>
            <a:ext cx="1344149" cy="9508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533169" imgH="253890" progId="Equation.3">
                    <p:embed/>
                  </p:oleObj>
                </mc:Choice>
                <mc:Fallback>
                  <p:oleObj r:id="rId10" imgW="533169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4288" y="4293094"/>
                          <a:ext cx="1344149" cy="950818"/>
                        </a:xfrm>
                        <a:prstGeom prst="rect">
                          <a:avLst/>
                        </a:prstGeom>
                        <a:solidFill>
                          <a:srgbClr val="00FF00">
                            <a:alpha val="16078"/>
                          </a:srgbClr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20"/>
            <p:cNvSpPr txBox="1">
              <a:spLocks noChangeArrowheads="1"/>
            </p:cNvSpPr>
            <p:nvPr/>
          </p:nvSpPr>
          <p:spPr bwMode="auto">
            <a:xfrm>
              <a:off x="6658297" y="4246133"/>
              <a:ext cx="507162" cy="979800"/>
            </a:xfrm>
            <a:prstGeom prst="rect">
              <a:avLst/>
            </a:prstGeom>
            <a:solidFill>
              <a:srgbClr val="00FF00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endPara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2034" y="5854676"/>
            <a:ext cx="4196607" cy="444349"/>
            <a:chOff x="878308" y="5846589"/>
            <a:chExt cx="4196607" cy="444349"/>
          </a:xfrm>
        </p:grpSpPr>
        <p:sp>
          <p:nvSpPr>
            <p:cNvPr id="18" name="TextBox 22"/>
            <p:cNvSpPr txBox="1">
              <a:spLocks noChangeArrowheads="1"/>
            </p:cNvSpPr>
            <p:nvPr/>
          </p:nvSpPr>
          <p:spPr bwMode="auto">
            <a:xfrm>
              <a:off x="878308" y="5868709"/>
              <a:ext cx="3950669" cy="400110"/>
            </a:xfrm>
            <a:prstGeom prst="rect">
              <a:avLst/>
            </a:prstGeom>
            <a:solidFill>
              <a:srgbClr val="00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洪特定则</a:t>
              </a:r>
              <a:r>
                <a: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(3)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：超过半满，</a:t>
              </a:r>
              <a:r>
                <a: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J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最大</a:t>
              </a:r>
            </a:p>
          </p:txBody>
        </p:sp>
        <p:graphicFrame>
          <p:nvGraphicFramePr>
            <p:cNvPr id="1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4685040"/>
                </p:ext>
              </p:extLst>
            </p:nvPr>
          </p:nvGraphicFramePr>
          <p:xfrm>
            <a:off x="4577201" y="5846589"/>
            <a:ext cx="497714" cy="444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266469" imgH="241091" progId="Equation.3">
                    <p:embed/>
                  </p:oleObj>
                </mc:Choice>
                <mc:Fallback>
                  <p:oleObj r:id="rId12" imgW="266469" imgH="24109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7201" y="5846589"/>
                          <a:ext cx="497714" cy="444349"/>
                        </a:xfrm>
                        <a:prstGeom prst="rect">
                          <a:avLst/>
                        </a:prstGeom>
                        <a:solidFill>
                          <a:srgbClr val="00FF00">
                            <a:alpha val="16078"/>
                          </a:srgbClr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1042521" y="3114028"/>
            <a:ext cx="4095360" cy="40011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注意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3d</a:t>
            </a:r>
            <a:r>
              <a:rPr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3d</a:t>
            </a:r>
            <a:r>
              <a:rPr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原子态符号相同</a:t>
            </a:r>
          </a:p>
        </p:txBody>
      </p:sp>
      <p:sp>
        <p:nvSpPr>
          <p:cNvPr id="22" name="TextBox 4"/>
          <p:cNvSpPr txBox="1">
            <a:spLocks noChangeArrowheads="1"/>
          </p:cNvSpPr>
          <p:nvPr/>
        </p:nvSpPr>
        <p:spPr bwMode="auto">
          <a:xfrm>
            <a:off x="1026018" y="4495800"/>
            <a:ext cx="4849142" cy="40011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注意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：泡利原理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</a:t>
            </a: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电子轨道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取值不同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D027CF9B-F172-D804-E251-6FF077B1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2"/>
          <a:stretch>
            <a:fillRect/>
          </a:stretch>
        </p:blipFill>
        <p:spPr bwMode="auto">
          <a:xfrm>
            <a:off x="6301712" y="1447183"/>
            <a:ext cx="277971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516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洪特定则</a:t>
            </a:r>
            <a:r>
              <a:rPr lang="en-US" altLang="zh-CN" dirty="0"/>
              <a:t>(1)</a:t>
            </a:r>
            <a:r>
              <a:rPr lang="zh-CN" altLang="en-US" dirty="0"/>
              <a:t>解释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82237" y="1752600"/>
            <a:ext cx="4675563" cy="4114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S</a:t>
            </a:r>
            <a:r>
              <a:rPr kumimoji="1"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＝</a:t>
            </a:r>
            <a:r>
              <a:rPr kumimoji="1"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1</a:t>
            </a:r>
            <a:r>
              <a:rPr kumimoji="1"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，自旋对称（</a:t>
            </a:r>
            <a:r>
              <a:rPr kumimoji="1"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-1</a:t>
            </a:r>
            <a:r>
              <a:rPr kumimoji="1"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）</a:t>
            </a:r>
            <a:r>
              <a:rPr kumimoji="1" lang="en-US" altLang="zh-CN" sz="2400" b="1" baseline="300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S+1</a:t>
            </a:r>
            <a:r>
              <a:rPr kumimoji="1"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，因而空间波函数反对称；</a:t>
            </a:r>
            <a:br>
              <a:rPr kumimoji="1"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</a:br>
            <a:r>
              <a:rPr kumimoji="1" lang="zh-CN" altLang="en-US" sz="2400" b="1" dirty="0">
                <a:latin typeface="华文楷体"/>
                <a:ea typeface="华文楷体"/>
                <a:cs typeface="华文楷体"/>
              </a:rPr>
              <a:t>若</a:t>
            </a:r>
            <a:r>
              <a:rPr kumimoji="1" lang="en-US" altLang="zh-CN" sz="2400" b="1" dirty="0">
                <a:latin typeface="华文楷体"/>
                <a:ea typeface="华文楷体"/>
                <a:cs typeface="华文楷体"/>
              </a:rPr>
              <a:t> r</a:t>
            </a:r>
            <a:r>
              <a:rPr kumimoji="1" lang="en-US" altLang="zh-CN" sz="2400" b="1" baseline="-25000" dirty="0">
                <a:latin typeface="华文楷体"/>
                <a:ea typeface="华文楷体"/>
                <a:cs typeface="华文楷体"/>
              </a:rPr>
              <a:t>1 </a:t>
            </a:r>
            <a:r>
              <a:rPr kumimoji="1" lang="en-US" altLang="zh-CN" sz="2400" b="1" dirty="0">
                <a:latin typeface="华文楷体"/>
                <a:ea typeface="华文楷体"/>
                <a:cs typeface="华文楷体"/>
              </a:rPr>
              <a:t>= r</a:t>
            </a:r>
            <a:r>
              <a:rPr kumimoji="1" lang="en-US" altLang="zh-CN" sz="2400" b="1" baseline="-25000" dirty="0">
                <a:latin typeface="华文楷体"/>
                <a:ea typeface="华文楷体"/>
                <a:cs typeface="华文楷体"/>
              </a:rPr>
              <a:t>2</a:t>
            </a:r>
            <a:r>
              <a:rPr kumimoji="1" lang="en-US" altLang="zh-CN" sz="2400" b="1" dirty="0">
                <a:latin typeface="华文楷体"/>
                <a:ea typeface="华文楷体"/>
                <a:cs typeface="华文楷体"/>
              </a:rPr>
              <a:t>, </a:t>
            </a:r>
            <a:r>
              <a:rPr kumimoji="1" lang="zh-CN" altLang="en-US" sz="2400" b="1" dirty="0">
                <a:latin typeface="华文楷体"/>
                <a:ea typeface="华文楷体"/>
                <a:cs typeface="华文楷体"/>
              </a:rPr>
              <a:t>波函数为</a:t>
            </a:r>
            <a:r>
              <a:rPr kumimoji="1" lang="en-US" altLang="zh-CN" sz="2400" b="1" dirty="0">
                <a:latin typeface="华文楷体"/>
                <a:ea typeface="华文楷体"/>
                <a:cs typeface="华文楷体"/>
              </a:rPr>
              <a:t>0. </a:t>
            </a:r>
            <a:r>
              <a:rPr kumimoji="1" lang="zh-CN" altLang="en-US" sz="2400" b="1" dirty="0">
                <a:latin typeface="华文楷体"/>
                <a:ea typeface="华文楷体"/>
                <a:cs typeface="华文楷体"/>
              </a:rPr>
              <a:t>所以二粒子不能靠近；</a:t>
            </a:r>
            <a:endParaRPr kumimoji="1" lang="en-US" altLang="zh-CN" sz="2400" b="1" dirty="0">
              <a:latin typeface="华文楷体"/>
              <a:ea typeface="华文楷体"/>
              <a:cs typeface="华文楷体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相反</a:t>
            </a:r>
            <a:r>
              <a:rPr kumimoji="1"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 S</a:t>
            </a:r>
            <a:r>
              <a:rPr kumimoji="1"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＝</a:t>
            </a:r>
            <a:r>
              <a:rPr kumimoji="1" lang="zh-CN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0</a:t>
            </a:r>
            <a:r>
              <a:rPr kumimoji="1"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，自旋反对称，因而空间对称，所以二粒子有很大可能性靠近：</a:t>
            </a:r>
            <a:br>
              <a:rPr kumimoji="1"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</a:br>
            <a:r>
              <a:rPr kumimoji="1" lang="zh-CN" altLang="en-US" sz="2400" b="1" dirty="0">
                <a:latin typeface="华文楷体"/>
                <a:ea typeface="华文楷体"/>
                <a:cs typeface="华文楷体"/>
              </a:rPr>
              <a:t>排斥静电能提高了能级：</a:t>
            </a:r>
            <a:endParaRPr kumimoji="1" lang="en-US" altLang="zh-CN" sz="2400" b="1" dirty="0">
              <a:latin typeface="华文楷体"/>
              <a:ea typeface="华文楷体"/>
              <a:cs typeface="华文楷体"/>
            </a:endParaRPr>
          </a:p>
          <a:p>
            <a:pPr>
              <a:lnSpc>
                <a:spcPct val="120000"/>
              </a:lnSpc>
            </a:pPr>
            <a:endParaRPr kumimoji="1" lang="en-US" altLang="zh-CN" sz="1300" b="1" dirty="0">
              <a:latin typeface="华文楷体"/>
              <a:ea typeface="华文楷体"/>
              <a:cs typeface="华文楷体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S = 1, </a:t>
            </a:r>
            <a:r>
              <a:rPr kumimoji="1" lang="zh-CN" altLang="en-US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二粒子不能靠近，能量低：</a:t>
            </a:r>
            <a:br>
              <a:rPr kumimoji="1" lang="en-US" altLang="zh-CN" sz="24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</a:br>
            <a:endParaRPr kumimoji="1" lang="en-US" altLang="zh-CN" sz="2400" b="1" dirty="0">
              <a:latin typeface="华文楷体"/>
              <a:ea typeface="华文楷体"/>
              <a:cs typeface="华文楷体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547541"/>
              </p:ext>
            </p:extLst>
          </p:nvPr>
        </p:nvGraphicFramePr>
        <p:xfrm>
          <a:off x="3886200" y="3962400"/>
          <a:ext cx="91220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31800" imgH="457200" progId="Equation.3">
                  <p:embed/>
                </p:oleObj>
              </mc:Choice>
              <mc:Fallback>
                <p:oleObj name="公式" r:id="rId2" imgW="431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86200" y="3962400"/>
                        <a:ext cx="91220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269030"/>
              </p:ext>
            </p:extLst>
          </p:nvPr>
        </p:nvGraphicFramePr>
        <p:xfrm>
          <a:off x="2458570" y="1269404"/>
          <a:ext cx="4303059" cy="45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562100" imgH="228600" progId="Equation.3">
                  <p:embed/>
                </p:oleObj>
              </mc:Choice>
              <mc:Fallback>
                <p:oleObj name="公式" r:id="rId4" imgW="1562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8570" y="1269404"/>
                        <a:ext cx="4303059" cy="454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r="40244"/>
          <a:stretch/>
        </p:blipFill>
        <p:spPr>
          <a:xfrm>
            <a:off x="5743125" y="2264693"/>
            <a:ext cx="2800350" cy="29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17362-B282-74D1-BF71-363EF77A3EB8}"/>
              </a:ext>
            </a:extLst>
          </p:cNvPr>
          <p:cNvSpPr txBox="1"/>
          <p:nvPr/>
        </p:nvSpPr>
        <p:spPr>
          <a:xfrm>
            <a:off x="1600200" y="5726262"/>
            <a:ext cx="670560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CN" sz="2400" b="0" dirty="0">
                <a:solidFill>
                  <a:schemeClr val="tx1"/>
                </a:solidFill>
                <a:latin typeface="+mn-ea"/>
                <a:ea typeface="+mn-ea"/>
              </a:rPr>
              <a:t>对于奇数个电子怎么办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？两两分析，都必须最低</a:t>
            </a:r>
            <a:endParaRPr lang="en-CN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10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洪特定则</a:t>
            </a:r>
            <a:r>
              <a:rPr lang="en-US" altLang="zh-CN" dirty="0"/>
              <a:t>(2)</a:t>
            </a:r>
            <a:r>
              <a:rPr lang="zh-CN" altLang="en-US" dirty="0"/>
              <a:t>解释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17034" y="2338392"/>
            <a:ext cx="257876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更多电子同向运动，这意味着它们有更多机会位于相互距离较远的位置上，从而有更小的排斥能。</a:t>
            </a:r>
            <a:endParaRPr lang="en-US" altLang="zh-CN" sz="2200" b="1" dirty="0">
              <a:solidFill>
                <a:prstClr val="black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434986" y="2358367"/>
            <a:ext cx="2632814" cy="2123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更多电子相向运动，这意味着它们必有相遇的几率，而相遇时较小距离使他们拥有更大的排斥能。</a:t>
            </a:r>
            <a:endParaRPr lang="en-US" altLang="zh-CN" sz="2200" b="1" dirty="0">
              <a:solidFill>
                <a:prstClr val="black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536313" y="1395022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563C1"/>
                </a:solidFill>
                <a:latin typeface="华文楷体"/>
                <a:ea typeface="华文楷体"/>
                <a:cs typeface="华文楷体"/>
              </a:rPr>
              <a:t>大</a:t>
            </a:r>
            <a:r>
              <a:rPr lang="en-US" altLang="zh-CN" sz="2400" b="1" i="1" dirty="0">
                <a:solidFill>
                  <a:srgbClr val="0563C1"/>
                </a:solidFill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400" b="1" dirty="0">
                <a:solidFill>
                  <a:srgbClr val="0563C1"/>
                </a:solidFill>
                <a:latin typeface="华文楷体"/>
                <a:ea typeface="华文楷体"/>
                <a:cs typeface="华文楷体"/>
              </a:rPr>
              <a:t>情形</a:t>
            </a:r>
            <a:endParaRPr lang="en-US" altLang="zh-CN" sz="2400" b="1" dirty="0">
              <a:solidFill>
                <a:prstClr val="black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4908262" y="1337024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563C1"/>
                </a:solidFill>
                <a:latin typeface="华文楷体"/>
                <a:ea typeface="华文楷体"/>
                <a:cs typeface="华文楷体"/>
              </a:rPr>
              <a:t>小</a:t>
            </a:r>
            <a:r>
              <a:rPr lang="en-US" altLang="zh-CN" sz="2800" b="1" i="1" dirty="0">
                <a:solidFill>
                  <a:srgbClr val="0563C1"/>
                </a:solidFill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800" b="1" dirty="0">
                <a:solidFill>
                  <a:srgbClr val="0563C1"/>
                </a:solidFill>
                <a:latin typeface="华文楷体"/>
                <a:ea typeface="华文楷体"/>
                <a:cs typeface="华文楷体"/>
              </a:rPr>
              <a:t>情形</a:t>
            </a:r>
            <a:endParaRPr lang="en-US" altLang="zh-CN" sz="2800" b="1" dirty="0">
              <a:solidFill>
                <a:prstClr val="black"/>
              </a:solidFill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828800"/>
            <a:ext cx="1511300" cy="4356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86" y="1796164"/>
            <a:ext cx="1727200" cy="449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DCC5FF-1B24-1F9B-D0EE-9D322B22E202}"/>
              </a:ext>
            </a:extLst>
          </p:cNvPr>
          <p:cNvSpPr txBox="1"/>
          <p:nvPr/>
        </p:nvSpPr>
        <p:spPr>
          <a:xfrm>
            <a:off x="428433" y="866034"/>
            <a:ext cx="8015663" cy="58477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L</a:t>
            </a:r>
            <a:r>
              <a:rPr kumimoji="1"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大时</a:t>
            </a:r>
            <a:r>
              <a:rPr kumimoji="1" lang="zh-CN" altLang="en-US" sz="2400" b="1" dirty="0">
                <a:latin typeface="华文楷体"/>
                <a:ea typeface="华文楷体"/>
                <a:cs typeface="华文楷体"/>
              </a:rPr>
              <a:t>，二粒子间距更大，库仑排斥能更低，</a:t>
            </a:r>
            <a:r>
              <a:rPr kumimoji="1" lang="zh-CN" altLang="en-US" sz="2400" b="1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能级更低</a:t>
            </a:r>
            <a:r>
              <a:rPr kumimoji="1" lang="zh-CN" altLang="en-US" sz="3200" b="1" dirty="0">
                <a:latin typeface="华文楷体"/>
                <a:ea typeface="华文楷体"/>
                <a:cs typeface="华文楷体"/>
              </a:rPr>
              <a:t>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1388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洪特规则</a:t>
            </a:r>
            <a:r>
              <a:rPr lang="en-US" altLang="zh-CN" dirty="0"/>
              <a:t>(3)</a:t>
            </a:r>
            <a:r>
              <a:rPr lang="zh-CN" altLang="en-US" dirty="0"/>
              <a:t>解释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9" name="文本框 2"/>
          <p:cNvSpPr txBox="1"/>
          <p:nvPr/>
        </p:nvSpPr>
        <p:spPr>
          <a:xfrm>
            <a:off x="685800" y="2604942"/>
            <a:ext cx="2652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hangingPunct="1"/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由洪特规则</a:t>
            </a:r>
            <a: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(2)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，半满前，</a:t>
            </a:r>
            <a:r>
              <a:rPr kumimoji="0" lang="en-US" altLang="zh-CN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L</a:t>
            </a:r>
            <a:r>
              <a:rPr kumimoji="0"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与</a:t>
            </a:r>
            <a:r>
              <a:rPr kumimoji="0" lang="en-US" altLang="zh-CN" sz="2400" dirty="0" err="1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B</a:t>
            </a:r>
            <a:r>
              <a:rPr kumimoji="0" lang="en-US" altLang="zh-CN" sz="2400" baseline="-25000" dirty="0" err="1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l</a:t>
            </a:r>
            <a:r>
              <a:rPr kumimoji="0" lang="zh-CN" altLang="en-US" sz="24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的取 向相同，</a:t>
            </a:r>
            <a: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L-S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耦合要求</a:t>
            </a:r>
            <a:r>
              <a:rPr kumimoji="0" lang="en-US" altLang="zh-CN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L</a:t>
            </a:r>
            <a:r>
              <a:rPr kumimoji="0" lang="zh-CN" altLang="en-US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与</a:t>
            </a:r>
            <a:r>
              <a:rPr kumimoji="0" lang="en-US" altLang="zh-CN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S</a:t>
            </a:r>
            <a:r>
              <a:rPr kumimoji="0" lang="zh-CN" altLang="en-US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逆向排列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，</a:t>
            </a:r>
            <a: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J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最小时，磁能最小</a:t>
            </a:r>
          </a:p>
        </p:txBody>
      </p:sp>
      <p:sp>
        <p:nvSpPr>
          <p:cNvPr id="10" name="文本框 3"/>
          <p:cNvSpPr txBox="1"/>
          <p:nvPr/>
        </p:nvSpPr>
        <p:spPr>
          <a:xfrm>
            <a:off x="838201" y="5240250"/>
            <a:ext cx="7924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hangingPunct="1"/>
            <a:r>
              <a:rPr kumimoji="0" lang="zh-CN" altLang="en-US" sz="28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半满后，由于</a:t>
            </a:r>
            <a:r>
              <a:rPr kumimoji="0" lang="en-US" altLang="zh-CN" sz="28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L</a:t>
            </a:r>
            <a:r>
              <a:rPr kumimoji="0" lang="zh-CN" altLang="en-US" sz="28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与</a:t>
            </a:r>
            <a:r>
              <a:rPr kumimoji="0" lang="en-US" altLang="zh-CN" sz="2800" dirty="0" err="1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B</a:t>
            </a:r>
            <a:r>
              <a:rPr kumimoji="0" lang="en-US" altLang="zh-CN" sz="2800" baseline="-25000" dirty="0" err="1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l</a:t>
            </a:r>
            <a:r>
              <a:rPr kumimoji="0" lang="zh-CN" altLang="en-US" sz="28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的取向相反，导致结论相反！</a:t>
            </a:r>
          </a:p>
        </p:txBody>
      </p:sp>
      <p:pic>
        <p:nvPicPr>
          <p:cNvPr id="11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t="59375" r="7031"/>
          <a:stretch>
            <a:fillRect/>
          </a:stretch>
        </p:blipFill>
        <p:spPr bwMode="auto">
          <a:xfrm>
            <a:off x="3337983" y="2189162"/>
            <a:ext cx="5429250" cy="26876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485675"/>
              </p:ext>
            </p:extLst>
          </p:nvPr>
        </p:nvGraphicFramePr>
        <p:xfrm>
          <a:off x="3505200" y="3932200"/>
          <a:ext cx="2796116" cy="869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955520" imgH="457200" progId="Equation.3">
                  <p:embed/>
                </p:oleObj>
              </mc:Choice>
              <mc:Fallback>
                <p:oleObj name="公式" r:id="rId3" imgW="19555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932200"/>
                        <a:ext cx="2796116" cy="869305"/>
                      </a:xfrm>
                      <a:prstGeom prst="rect">
                        <a:avLst/>
                      </a:prstGeom>
                      <a:solidFill>
                        <a:srgbClr val="66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" y="1129501"/>
            <a:ext cx="800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eaLnBrk="1" hangingPunct="1"/>
            <a:r>
              <a:rPr kumimoji="0" lang="zh-CN" altLang="en-US" sz="28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取原子实相对电子的运动产生磁场</a:t>
            </a:r>
            <a:r>
              <a:rPr kumimoji="0" lang="en-US" altLang="zh-CN" sz="2800" dirty="0" err="1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B</a:t>
            </a:r>
            <a:r>
              <a:rPr kumimoji="0" lang="en-US" altLang="zh-CN" sz="2800" baseline="-25000" dirty="0" err="1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l</a:t>
            </a:r>
            <a:r>
              <a:rPr kumimoji="0" lang="zh-CN" altLang="en-US" sz="2800" baseline="-250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。</a:t>
            </a:r>
            <a:endParaRPr kumimoji="0" lang="en-US" altLang="zh-CN" sz="2800" baseline="-25000" dirty="0">
              <a:solidFill>
                <a:prstClr val="black"/>
              </a:solidFill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808B76-8F37-3599-97F6-C8C5EBB3B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049" y="1712526"/>
            <a:ext cx="3242904" cy="429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92315-8D50-5655-5E2E-B20B7817CAA8}"/>
              </a:ext>
            </a:extLst>
          </p:cNvPr>
          <p:cNvSpPr txBox="1"/>
          <p:nvPr/>
        </p:nvSpPr>
        <p:spPr>
          <a:xfrm>
            <a:off x="3233420" y="1696522"/>
            <a:ext cx="133858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N" sz="2400" dirty="0">
                <a:solidFill>
                  <a:schemeClr val="tx1"/>
                </a:solidFill>
                <a:latin typeface="+mn-ea"/>
                <a:ea typeface="+mn-ea"/>
              </a:rPr>
              <a:t>L-S耦合</a:t>
            </a:r>
          </a:p>
        </p:txBody>
      </p:sp>
    </p:spTree>
    <p:extLst>
      <p:ext uri="{BB962C8B-B14F-4D97-AF65-F5344CB8AC3E}">
        <p14:creationId xmlns:p14="http://schemas.microsoft.com/office/powerpoint/2010/main" val="93025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4">
            <a:extLst>
              <a:ext uri="{FF2B5EF4-FFF2-40B4-BE49-F238E27FC236}">
                <a16:creationId xmlns:a16="http://schemas.microsoft.com/office/drawing/2014/main" id="{56BE4F33-0185-DB73-F8EA-2C191E4BA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2"/>
          <a:stretch>
            <a:fillRect/>
          </a:stretch>
        </p:blipFill>
        <p:spPr bwMode="auto">
          <a:xfrm>
            <a:off x="6296252" y="990600"/>
            <a:ext cx="277971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endParaRPr lang="en-US" dirty="0"/>
          </a:p>
        </p:txBody>
      </p:sp>
      <p:sp>
        <p:nvSpPr>
          <p:cNvPr id="139267" name="Text Box 3"/>
          <p:cNvSpPr txBox="1">
            <a:spLocks noChangeArrowheads="1"/>
          </p:cNvSpPr>
          <p:nvPr/>
        </p:nvSpPr>
        <p:spPr bwMode="auto">
          <a:xfrm>
            <a:off x="315973" y="1230178"/>
            <a:ext cx="49260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1.  </a:t>
            </a:r>
            <a:r>
              <a:rPr kumimoji="1" lang="zh-CN" altLang="en-US" sz="2400" b="1" baseline="-25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  25</a:t>
            </a:r>
            <a:r>
              <a:rPr kumimoji="1" lang="en-US" altLang="zh-CN" sz="2400" b="1" dirty="0" err="1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Mn</a:t>
            </a:r>
            <a:r>
              <a:rPr kumimoji="1" lang="zh-CN" altLang="en-US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原子的电子排布式 ： 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1513666" y="1747706"/>
            <a:ext cx="41664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rPr>
              <a:t>1</a:t>
            </a:r>
            <a:r>
              <a:rPr kumimoji="1" lang="en-US" altLang="zh-CN" sz="2400" dirty="0"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rPr>
              <a:t>s</a:t>
            </a:r>
            <a:r>
              <a:rPr kumimoji="1" lang="en-US" altLang="zh-CN" sz="2400" baseline="30000" dirty="0"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rPr>
              <a:t>2</a:t>
            </a:r>
            <a:r>
              <a:rPr kumimoji="1" lang="en-US" altLang="zh-CN" sz="2400" dirty="0"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rPr>
              <a:t>2s</a:t>
            </a:r>
            <a:r>
              <a:rPr kumimoji="1" lang="en-US" altLang="zh-CN" sz="2400" baseline="30000" dirty="0"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rPr>
              <a:t>2</a:t>
            </a:r>
            <a:r>
              <a:rPr kumimoji="1" lang="en-US" altLang="zh-CN" sz="2400" dirty="0"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rPr>
              <a:t>2p</a:t>
            </a:r>
            <a:r>
              <a:rPr kumimoji="1" lang="en-US" altLang="zh-CN" sz="2400" baseline="30000" dirty="0"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rPr>
              <a:t>6</a:t>
            </a:r>
            <a:r>
              <a:rPr kumimoji="1" lang="en-US" altLang="zh-CN" sz="2400" dirty="0"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rPr>
              <a:t>3s</a:t>
            </a:r>
            <a:r>
              <a:rPr kumimoji="1" lang="en-US" altLang="zh-CN" sz="2400" baseline="30000" dirty="0"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rPr>
              <a:t>2</a:t>
            </a:r>
            <a:r>
              <a:rPr kumimoji="1" lang="en-US" altLang="zh-CN" sz="2400" dirty="0"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rPr>
              <a:t>3p</a:t>
            </a:r>
            <a:r>
              <a:rPr kumimoji="1" lang="en-US" altLang="zh-CN" sz="2400" baseline="30000" dirty="0"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rPr>
              <a:t>6</a:t>
            </a:r>
            <a:r>
              <a:rPr kumimoji="1" lang="en-US" altLang="zh-CN" sz="2400" dirty="0">
                <a:solidFill>
                  <a:srgbClr val="0000FF"/>
                </a:solidFill>
                <a:effectLst/>
                <a:latin typeface="华文新魏" pitchFamily="2" charset="-122"/>
                <a:ea typeface="华文新魏" pitchFamily="2" charset="-122"/>
              </a:rPr>
              <a:t>4s</a:t>
            </a:r>
            <a:r>
              <a:rPr kumimoji="1" lang="en-US" altLang="zh-CN" sz="2400" baseline="30000" dirty="0">
                <a:solidFill>
                  <a:srgbClr val="0000FF"/>
                </a:solidFill>
                <a:effectLst/>
                <a:latin typeface="华文新魏" pitchFamily="2" charset="-122"/>
                <a:ea typeface="华文新魏" pitchFamily="2" charset="-122"/>
              </a:rPr>
              <a:t>2</a:t>
            </a:r>
            <a:r>
              <a:rPr kumimoji="1" lang="en-US" altLang="zh-CN" sz="2400" dirty="0">
                <a:solidFill>
                  <a:srgbClr val="0000FF"/>
                </a:solidFill>
                <a:effectLst/>
                <a:latin typeface="华文新魏" pitchFamily="2" charset="-122"/>
                <a:ea typeface="华文新魏" pitchFamily="2" charset="-122"/>
              </a:rPr>
              <a:t>3d</a:t>
            </a:r>
            <a:r>
              <a:rPr kumimoji="1" lang="en-US" altLang="zh-CN" sz="2400" baseline="30000" dirty="0">
                <a:solidFill>
                  <a:srgbClr val="0000FF"/>
                </a:solidFill>
                <a:effectLst/>
                <a:latin typeface="华文新魏" pitchFamily="2" charset="-122"/>
                <a:ea typeface="华文新魏" pitchFamily="2" charset="-122"/>
              </a:rPr>
              <a:t>5</a:t>
            </a:r>
          </a:p>
        </p:txBody>
      </p:sp>
      <p:grpSp>
        <p:nvGrpSpPr>
          <p:cNvPr id="139354" name="Group 90"/>
          <p:cNvGrpSpPr>
            <a:grpSpLocks/>
          </p:cNvGrpSpPr>
          <p:nvPr/>
        </p:nvGrpSpPr>
        <p:grpSpPr bwMode="auto">
          <a:xfrm>
            <a:off x="409693" y="4366643"/>
            <a:ext cx="8098414" cy="1805557"/>
            <a:chOff x="40" y="2976"/>
            <a:chExt cx="5672" cy="1201"/>
          </a:xfrm>
        </p:grpSpPr>
        <p:grpSp>
          <p:nvGrpSpPr>
            <p:cNvPr id="139326" name="Group 62"/>
            <p:cNvGrpSpPr>
              <a:grpSpLocks/>
            </p:cNvGrpSpPr>
            <p:nvPr/>
          </p:nvGrpSpPr>
          <p:grpSpPr bwMode="auto">
            <a:xfrm>
              <a:off x="2840" y="2976"/>
              <a:ext cx="2872" cy="1201"/>
              <a:chOff x="1352" y="2697"/>
              <a:chExt cx="2872" cy="1201"/>
            </a:xfrm>
          </p:grpSpPr>
          <p:sp>
            <p:nvSpPr>
              <p:cNvPr id="139327" name="Rectangle 63"/>
              <p:cNvSpPr>
                <a:spLocks noChangeArrowheads="1"/>
              </p:cNvSpPr>
              <p:nvPr/>
            </p:nvSpPr>
            <p:spPr bwMode="auto">
              <a:xfrm>
                <a:off x="3706" y="3033"/>
                <a:ext cx="518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zh-CN" altLang="en-US" b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39328" name="Rectangle 64"/>
              <p:cNvSpPr>
                <a:spLocks noChangeArrowheads="1"/>
              </p:cNvSpPr>
              <p:nvPr/>
            </p:nvSpPr>
            <p:spPr bwMode="auto">
              <a:xfrm>
                <a:off x="3187" y="3033"/>
                <a:ext cx="519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zh-CN" altLang="en-US" b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39329" name="Rectangle 65"/>
              <p:cNvSpPr>
                <a:spLocks noChangeArrowheads="1"/>
              </p:cNvSpPr>
              <p:nvPr/>
            </p:nvSpPr>
            <p:spPr bwMode="auto">
              <a:xfrm>
                <a:off x="2669" y="3033"/>
                <a:ext cx="518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zh-CN" altLang="en-US" b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39330" name="Rectangle 66"/>
              <p:cNvSpPr>
                <a:spLocks noChangeArrowheads="1"/>
              </p:cNvSpPr>
              <p:nvPr/>
            </p:nvSpPr>
            <p:spPr bwMode="auto">
              <a:xfrm>
                <a:off x="2150" y="3033"/>
                <a:ext cx="519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zh-CN" altLang="en-US" b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39331" name="Rectangle 67"/>
              <p:cNvSpPr>
                <a:spLocks noChangeArrowheads="1"/>
              </p:cNvSpPr>
              <p:nvPr/>
            </p:nvSpPr>
            <p:spPr bwMode="auto">
              <a:xfrm>
                <a:off x="1632" y="3033"/>
                <a:ext cx="518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zh-CN" altLang="en-US" b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39332" name="Line 68"/>
              <p:cNvSpPr>
                <a:spLocks noChangeShapeType="1"/>
              </p:cNvSpPr>
              <p:nvPr/>
            </p:nvSpPr>
            <p:spPr bwMode="auto">
              <a:xfrm>
                <a:off x="1632" y="3033"/>
                <a:ext cx="259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33" name="Line 69"/>
              <p:cNvSpPr>
                <a:spLocks noChangeShapeType="1"/>
              </p:cNvSpPr>
              <p:nvPr/>
            </p:nvSpPr>
            <p:spPr bwMode="auto">
              <a:xfrm>
                <a:off x="1632" y="3531"/>
                <a:ext cx="259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34" name="Line 70"/>
              <p:cNvSpPr>
                <a:spLocks noChangeShapeType="1"/>
              </p:cNvSpPr>
              <p:nvPr/>
            </p:nvSpPr>
            <p:spPr bwMode="auto">
              <a:xfrm>
                <a:off x="1632" y="3033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35" name="Line 71"/>
              <p:cNvSpPr>
                <a:spLocks noChangeShapeType="1"/>
              </p:cNvSpPr>
              <p:nvPr/>
            </p:nvSpPr>
            <p:spPr bwMode="auto">
              <a:xfrm>
                <a:off x="2150" y="3033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36" name="Line 72"/>
              <p:cNvSpPr>
                <a:spLocks noChangeShapeType="1"/>
              </p:cNvSpPr>
              <p:nvPr/>
            </p:nvSpPr>
            <p:spPr bwMode="auto">
              <a:xfrm>
                <a:off x="2669" y="3033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37" name="Line 73"/>
              <p:cNvSpPr>
                <a:spLocks noChangeShapeType="1"/>
              </p:cNvSpPr>
              <p:nvPr/>
            </p:nvSpPr>
            <p:spPr bwMode="auto">
              <a:xfrm>
                <a:off x="3187" y="3033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38" name="Line 74"/>
              <p:cNvSpPr>
                <a:spLocks noChangeShapeType="1"/>
              </p:cNvSpPr>
              <p:nvPr/>
            </p:nvSpPr>
            <p:spPr bwMode="auto">
              <a:xfrm>
                <a:off x="3706" y="3033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39" name="Line 75"/>
              <p:cNvSpPr>
                <a:spLocks noChangeShapeType="1"/>
              </p:cNvSpPr>
              <p:nvPr/>
            </p:nvSpPr>
            <p:spPr bwMode="auto">
              <a:xfrm>
                <a:off x="4224" y="3033"/>
                <a:ext cx="0" cy="4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40" name="Line 76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41" name="Line 77"/>
              <p:cNvSpPr>
                <a:spLocks noChangeShapeType="1"/>
              </p:cNvSpPr>
              <p:nvPr/>
            </p:nvSpPr>
            <p:spPr bwMode="auto">
              <a:xfrm>
                <a:off x="1974" y="3081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42" name="Line 78"/>
              <p:cNvSpPr>
                <a:spLocks noChangeShapeType="1"/>
              </p:cNvSpPr>
              <p:nvPr/>
            </p:nvSpPr>
            <p:spPr bwMode="auto">
              <a:xfrm>
                <a:off x="1850" y="3081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43" name="Line 79"/>
              <p:cNvSpPr>
                <a:spLocks noChangeShapeType="1"/>
              </p:cNvSpPr>
              <p:nvPr/>
            </p:nvSpPr>
            <p:spPr bwMode="auto">
              <a:xfrm>
                <a:off x="2544" y="3081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44" name="Line 80"/>
              <p:cNvSpPr>
                <a:spLocks noChangeShapeType="1"/>
              </p:cNvSpPr>
              <p:nvPr/>
            </p:nvSpPr>
            <p:spPr bwMode="auto">
              <a:xfrm>
                <a:off x="2420" y="3081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45" name="Line 81"/>
              <p:cNvSpPr>
                <a:spLocks noChangeShapeType="1"/>
              </p:cNvSpPr>
              <p:nvPr/>
            </p:nvSpPr>
            <p:spPr bwMode="auto">
              <a:xfrm>
                <a:off x="2952" y="3081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46" name="Line 82"/>
              <p:cNvSpPr>
                <a:spLocks noChangeShapeType="1"/>
              </p:cNvSpPr>
              <p:nvPr/>
            </p:nvSpPr>
            <p:spPr bwMode="auto">
              <a:xfrm>
                <a:off x="3445" y="3081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47" name="Text Box 83"/>
              <p:cNvSpPr txBox="1">
                <a:spLocks noChangeArrowheads="1"/>
              </p:cNvSpPr>
              <p:nvPr/>
            </p:nvSpPr>
            <p:spPr bwMode="auto">
              <a:xfrm>
                <a:off x="1678" y="2697"/>
                <a:ext cx="1959" cy="3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800" b="1" dirty="0">
                    <a:solidFill>
                      <a:schemeClr val="tx1"/>
                    </a:solidFill>
                  </a:rPr>
                  <a:t>s    2s          2p</a:t>
                </a:r>
              </a:p>
            </p:txBody>
          </p:sp>
          <p:sp>
            <p:nvSpPr>
              <p:cNvPr id="139348" name="Text Box 84"/>
              <p:cNvSpPr txBox="1">
                <a:spLocks noChangeArrowheads="1"/>
              </p:cNvSpPr>
              <p:nvPr/>
            </p:nvSpPr>
            <p:spPr bwMode="auto">
              <a:xfrm>
                <a:off x="1352" y="3591"/>
                <a:ext cx="2781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m</a:t>
                </a:r>
                <a:r>
                  <a:rPr lang="en-US" altLang="zh-CN" sz="2400" baseline="-25000" dirty="0">
                    <a:solidFill>
                      <a:schemeClr val="tx1"/>
                    </a:solidFill>
                    <a:latin typeface="华文行楷" pitchFamily="2" charset="-122"/>
                    <a:ea typeface="华文行楷" pitchFamily="2" charset="-122"/>
                  </a:rPr>
                  <a:t>l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= 0       0       -1     0      1 </a:t>
                </a:r>
              </a:p>
            </p:txBody>
          </p:sp>
          <p:sp>
            <p:nvSpPr>
              <p:cNvPr id="139349" name="Line 85"/>
              <p:cNvSpPr>
                <a:spLocks noChangeShapeType="1"/>
              </p:cNvSpPr>
              <p:nvPr/>
            </p:nvSpPr>
            <p:spPr bwMode="auto">
              <a:xfrm>
                <a:off x="3910" y="3072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350" name="Line 86"/>
              <p:cNvSpPr>
                <a:spLocks noChangeShapeType="1"/>
              </p:cNvSpPr>
              <p:nvPr/>
            </p:nvSpPr>
            <p:spPr bwMode="auto">
              <a:xfrm>
                <a:off x="3048" y="3088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352" name="Text Box 88"/>
            <p:cNvSpPr txBox="1">
              <a:spLocks noChangeArrowheads="1"/>
            </p:cNvSpPr>
            <p:nvPr/>
          </p:nvSpPr>
          <p:spPr bwMode="auto">
            <a:xfrm>
              <a:off x="40" y="3297"/>
              <a:ext cx="3023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rPr>
                <a:t>2. 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rPr>
                <a:t>8</a:t>
              </a:r>
              <a:r>
                <a:rPr lang="en-US" altLang="zh-CN" sz="2800" b="1" dirty="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rPr>
                <a:t>O</a:t>
              </a:r>
              <a:r>
                <a:rPr lang="zh-CN" altLang="en-US" sz="2800" b="1" dirty="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rPr>
                <a:t>原子的轨道表示公式</a:t>
              </a:r>
              <a:endParaRPr lang="en-US" altLang="zh-CN" sz="2800" b="1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139379" name="Group 115"/>
          <p:cNvGrpSpPr>
            <a:grpSpLocks/>
          </p:cNvGrpSpPr>
          <p:nvPr/>
        </p:nvGrpSpPr>
        <p:grpSpPr bwMode="auto">
          <a:xfrm>
            <a:off x="2590800" y="2642427"/>
            <a:ext cx="3625375" cy="862773"/>
            <a:chOff x="1632" y="1353"/>
            <a:chExt cx="2592" cy="480"/>
          </a:xfrm>
        </p:grpSpPr>
        <p:sp>
          <p:nvSpPr>
            <p:cNvPr id="139356" name="Rectangle 92"/>
            <p:cNvSpPr>
              <a:spLocks noChangeArrowheads="1"/>
            </p:cNvSpPr>
            <p:nvPr/>
          </p:nvSpPr>
          <p:spPr bwMode="auto">
            <a:xfrm>
              <a:off x="3706" y="1353"/>
              <a:ext cx="518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en-US" sz="2800" b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9357" name="Rectangle 93"/>
            <p:cNvSpPr>
              <a:spLocks noChangeArrowheads="1"/>
            </p:cNvSpPr>
            <p:nvPr/>
          </p:nvSpPr>
          <p:spPr bwMode="auto">
            <a:xfrm>
              <a:off x="3187" y="1353"/>
              <a:ext cx="51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en-US" sz="2800" b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9358" name="Rectangle 94"/>
            <p:cNvSpPr>
              <a:spLocks noChangeArrowheads="1"/>
            </p:cNvSpPr>
            <p:nvPr/>
          </p:nvSpPr>
          <p:spPr bwMode="auto">
            <a:xfrm>
              <a:off x="2669" y="1353"/>
              <a:ext cx="518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en-US" sz="2800" b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9359" name="Rectangle 95"/>
            <p:cNvSpPr>
              <a:spLocks noChangeArrowheads="1"/>
            </p:cNvSpPr>
            <p:nvPr/>
          </p:nvSpPr>
          <p:spPr bwMode="auto">
            <a:xfrm>
              <a:off x="2150" y="1353"/>
              <a:ext cx="51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en-US" sz="2800" b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9360" name="Rectangle 96"/>
            <p:cNvSpPr>
              <a:spLocks noChangeArrowheads="1"/>
            </p:cNvSpPr>
            <p:nvPr/>
          </p:nvSpPr>
          <p:spPr bwMode="auto">
            <a:xfrm>
              <a:off x="1632" y="1353"/>
              <a:ext cx="518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zh-CN" altLang="en-US" sz="2800" b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9361" name="Line 97"/>
            <p:cNvSpPr>
              <a:spLocks noChangeShapeType="1"/>
            </p:cNvSpPr>
            <p:nvPr/>
          </p:nvSpPr>
          <p:spPr bwMode="auto">
            <a:xfrm>
              <a:off x="1632" y="1353"/>
              <a:ext cx="259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62" name="Line 98"/>
            <p:cNvSpPr>
              <a:spLocks noChangeShapeType="1"/>
            </p:cNvSpPr>
            <p:nvPr/>
          </p:nvSpPr>
          <p:spPr bwMode="auto">
            <a:xfrm>
              <a:off x="1632" y="1833"/>
              <a:ext cx="259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63" name="Line 99"/>
            <p:cNvSpPr>
              <a:spLocks noChangeShapeType="1"/>
            </p:cNvSpPr>
            <p:nvPr/>
          </p:nvSpPr>
          <p:spPr bwMode="auto">
            <a:xfrm>
              <a:off x="1632" y="1353"/>
              <a:ext cx="0" cy="4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64" name="Line 100"/>
            <p:cNvSpPr>
              <a:spLocks noChangeShapeType="1"/>
            </p:cNvSpPr>
            <p:nvPr/>
          </p:nvSpPr>
          <p:spPr bwMode="auto">
            <a:xfrm>
              <a:off x="2150" y="1353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65" name="Line 101"/>
            <p:cNvSpPr>
              <a:spLocks noChangeShapeType="1"/>
            </p:cNvSpPr>
            <p:nvPr/>
          </p:nvSpPr>
          <p:spPr bwMode="auto">
            <a:xfrm>
              <a:off x="2669" y="1353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66" name="Line 102"/>
            <p:cNvSpPr>
              <a:spLocks noChangeShapeType="1"/>
            </p:cNvSpPr>
            <p:nvPr/>
          </p:nvSpPr>
          <p:spPr bwMode="auto">
            <a:xfrm>
              <a:off x="3187" y="1353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67" name="Line 103"/>
            <p:cNvSpPr>
              <a:spLocks noChangeShapeType="1"/>
            </p:cNvSpPr>
            <p:nvPr/>
          </p:nvSpPr>
          <p:spPr bwMode="auto">
            <a:xfrm>
              <a:off x="3706" y="1353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68" name="Line 104"/>
            <p:cNvSpPr>
              <a:spLocks noChangeShapeType="1"/>
            </p:cNvSpPr>
            <p:nvPr/>
          </p:nvSpPr>
          <p:spPr bwMode="auto">
            <a:xfrm>
              <a:off x="4224" y="1353"/>
              <a:ext cx="0" cy="4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69" name="Line 105"/>
            <p:cNvSpPr>
              <a:spLocks noChangeShapeType="1"/>
            </p:cNvSpPr>
            <p:nvPr/>
          </p:nvSpPr>
          <p:spPr bwMode="auto">
            <a:xfrm>
              <a:off x="2160" y="1353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71" name="Line 107"/>
            <p:cNvSpPr>
              <a:spLocks noChangeShapeType="1"/>
            </p:cNvSpPr>
            <p:nvPr/>
          </p:nvSpPr>
          <p:spPr bwMode="auto">
            <a:xfrm>
              <a:off x="1920" y="1401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73" name="Line 109"/>
            <p:cNvSpPr>
              <a:spLocks noChangeShapeType="1"/>
            </p:cNvSpPr>
            <p:nvPr/>
          </p:nvSpPr>
          <p:spPr bwMode="auto">
            <a:xfrm>
              <a:off x="2480" y="1401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74" name="Line 110"/>
            <p:cNvSpPr>
              <a:spLocks noChangeShapeType="1"/>
            </p:cNvSpPr>
            <p:nvPr/>
          </p:nvSpPr>
          <p:spPr bwMode="auto">
            <a:xfrm>
              <a:off x="2952" y="1401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75" name="Line 111"/>
            <p:cNvSpPr>
              <a:spLocks noChangeShapeType="1"/>
            </p:cNvSpPr>
            <p:nvPr/>
          </p:nvSpPr>
          <p:spPr bwMode="auto">
            <a:xfrm>
              <a:off x="3456" y="1401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39378" name="Line 114"/>
            <p:cNvSpPr>
              <a:spLocks noChangeShapeType="1"/>
            </p:cNvSpPr>
            <p:nvPr/>
          </p:nvSpPr>
          <p:spPr bwMode="auto">
            <a:xfrm>
              <a:off x="4032" y="1392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</p:grpSp>
      <p:sp>
        <p:nvSpPr>
          <p:cNvPr id="139380" name="Text Box 116"/>
          <p:cNvSpPr txBox="1">
            <a:spLocks noChangeArrowheads="1"/>
          </p:cNvSpPr>
          <p:nvPr/>
        </p:nvSpPr>
        <p:spPr bwMode="auto">
          <a:xfrm>
            <a:off x="533400" y="2891135"/>
            <a:ext cx="23034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轨道表示式</a:t>
            </a:r>
            <a:endParaRPr lang="en-US" altLang="zh-CN" sz="2400" b="1" dirty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83" name="Text Box 112"/>
          <p:cNvSpPr txBox="1">
            <a:spLocks noChangeArrowheads="1"/>
          </p:cNvSpPr>
          <p:nvPr/>
        </p:nvSpPr>
        <p:spPr bwMode="auto">
          <a:xfrm>
            <a:off x="2147597" y="3500267"/>
            <a:ext cx="41008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m</a:t>
            </a:r>
            <a:r>
              <a:rPr lang="en-US" altLang="zh-CN" sz="2000" baseline="-25000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l</a:t>
            </a:r>
            <a:r>
              <a:rPr lang="en-US" altLang="zh-CN" sz="20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=  -2,   </a:t>
            </a:r>
            <a:r>
              <a:rPr lang="zh-CN" altLang="en-US" sz="20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  -1,  </a:t>
            </a:r>
            <a:r>
              <a:rPr lang="zh-CN" altLang="en-US" sz="20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  0, </a:t>
            </a:r>
            <a:r>
              <a:rPr lang="zh-CN" altLang="en-US" sz="20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   +1,  </a:t>
            </a:r>
            <a:r>
              <a:rPr lang="zh-CN" altLang="en-US" sz="20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  +2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71532" y="2213938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3d</a:t>
            </a:r>
            <a:r>
              <a:rPr lang="en-US" altLang="zh-CN" sz="2400" b="1" baseline="300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5</a:t>
            </a:r>
            <a:endParaRPr lang="zh-CN" altLang="en-US" sz="2400" b="1" baseline="300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/>
      <p:bldP spid="139380" grpId="0"/>
      <p:bldP spid="83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同科电子的洪特定则</a:t>
            </a:r>
            <a:r>
              <a:rPr lang="en-US" altLang="zh-CN" dirty="0"/>
              <a:t>(3)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04352" y="1298015"/>
            <a:ext cx="613464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eaLnBrk="1" hangingPunct="1">
              <a:spcBef>
                <a:spcPct val="50000"/>
              </a:spcBef>
            </a:pPr>
            <a:r>
              <a:rPr lang="zh-CN" altLang="en-US" sz="2800" b="0" baseline="-250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6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C(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碳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) 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电子排布式：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1s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2s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2p</a:t>
            </a:r>
            <a:r>
              <a:rPr lang="zh-CN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  </a:t>
            </a:r>
          </a:p>
          <a:p>
            <a:pPr defTabSz="457200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电子组态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  </a:t>
            </a:r>
            <a:r>
              <a:rPr lang="en-US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S</a:t>
            </a:r>
            <a:r>
              <a:rPr lang="en-US" altLang="zh-CN" sz="2800" baseline="-25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0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, </a:t>
            </a:r>
            <a:r>
              <a:rPr lang="en-US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3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P</a:t>
            </a:r>
            <a:r>
              <a:rPr lang="en-US" altLang="zh-CN" sz="2800" baseline="-25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0,1,2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, </a:t>
            </a:r>
            <a:r>
              <a:rPr lang="en-US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D</a:t>
            </a:r>
            <a:r>
              <a:rPr lang="en-US" altLang="zh-CN" sz="2800" baseline="-25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 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        </a:t>
            </a:r>
          </a:p>
          <a:p>
            <a:pPr defTabSz="457200" eaLnBrk="1" hangingPunct="1">
              <a:spcBef>
                <a:spcPct val="50000"/>
              </a:spcBef>
            </a:pP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按洪特规则（正序）：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baseline="300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3</a:t>
            </a:r>
            <a:r>
              <a:rPr lang="en-US" altLang="zh-CN" sz="28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P</a:t>
            </a:r>
            <a:r>
              <a:rPr lang="en-US" altLang="zh-CN" sz="2800" baseline="-250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0</a:t>
            </a:r>
            <a:endParaRPr lang="en-US" altLang="zh-CN" sz="2800" baseline="30000" dirty="0">
              <a:solidFill>
                <a:srgbClr val="0000FF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90064" y="3888425"/>
            <a:ext cx="613464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eaLnBrk="1" hangingPunct="1">
              <a:spcBef>
                <a:spcPct val="50000"/>
              </a:spcBef>
            </a:pPr>
            <a:r>
              <a:rPr lang="en-US" altLang="zh-CN" sz="2800" b="0" baseline="-250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9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F(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氟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) 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电子排布式：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1s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2s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2p</a:t>
            </a:r>
            <a:r>
              <a:rPr lang="zh-CN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5</a:t>
            </a:r>
            <a:r>
              <a:rPr lang="en-US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  </a:t>
            </a:r>
          </a:p>
          <a:p>
            <a:pPr defTabSz="457200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电子组态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   </a:t>
            </a:r>
            <a:r>
              <a:rPr lang="zh-CN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P</a:t>
            </a:r>
            <a:r>
              <a:rPr lang="en-US" altLang="zh-CN" sz="2800" baseline="-25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1/</a:t>
            </a:r>
            <a:r>
              <a:rPr lang="zh-CN" altLang="zh-CN" sz="2800" baseline="-25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baseline="-25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, 3/2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         </a:t>
            </a:r>
          </a:p>
          <a:p>
            <a:pPr defTabSz="457200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按洪特规则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（倒序）</a:t>
            </a:r>
            <a:r>
              <a:rPr lang="zh-CN" altLang="en-US" sz="28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：</a:t>
            </a:r>
            <a:r>
              <a:rPr lang="en-US" altLang="zh-CN" sz="28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baseline="300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P</a:t>
            </a:r>
            <a:r>
              <a:rPr lang="en-US" altLang="zh-CN" sz="2800" baseline="-250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3/2</a:t>
            </a:r>
            <a:endParaRPr lang="en-US" altLang="zh-CN" sz="2800" baseline="30000" dirty="0">
              <a:solidFill>
                <a:srgbClr val="0000FF"/>
              </a:solidFill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970606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Hund</a:t>
            </a:r>
            <a:r>
              <a:rPr lang="zh-CN" altLang="en-US" sz="3600" dirty="0"/>
              <a:t>规则补充：  全充满、半充满规则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38</a:t>
            </a:fld>
            <a:endParaRPr lang="en-US" altLang="zh-CN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32084" y="1295400"/>
            <a:ext cx="840302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eaLnBrk="1" hangingPunct="1"/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在等价轨道上，处于</a:t>
            </a:r>
            <a:r>
              <a:rPr lang="zh-CN" altLang="en-US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全充满(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p</a:t>
            </a:r>
            <a:r>
              <a:rPr lang="en-US" altLang="zh-CN" sz="28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6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、d</a:t>
            </a:r>
            <a:r>
              <a:rPr lang="en-US" altLang="zh-CN" sz="28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10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、f</a:t>
            </a:r>
            <a:r>
              <a:rPr lang="en-US" altLang="zh-CN" sz="28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14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)，</a:t>
            </a:r>
            <a:r>
              <a:rPr lang="zh-CN" altLang="en-US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半充满（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p</a:t>
            </a:r>
            <a:r>
              <a:rPr lang="en-US" altLang="zh-CN" sz="28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3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、d</a:t>
            </a:r>
            <a:r>
              <a:rPr lang="en-US" altLang="zh-CN" sz="28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5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、f</a:t>
            </a:r>
            <a:r>
              <a:rPr lang="en-US" altLang="zh-CN" sz="28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7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）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或全空</a:t>
            </a:r>
            <a:r>
              <a:rPr lang="zh-CN" altLang="en-US" sz="2800" b="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（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p</a:t>
            </a:r>
            <a:r>
              <a:rPr lang="en-US" altLang="zh-CN" sz="28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0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、d</a:t>
            </a:r>
            <a:r>
              <a:rPr lang="en-US" altLang="zh-CN" sz="28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0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、f</a:t>
            </a:r>
            <a:r>
              <a:rPr lang="en-US" altLang="zh-CN" sz="2800" baseline="30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0</a:t>
            </a:r>
            <a:r>
              <a:rPr lang="en-US" altLang="zh-CN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）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的状态时，体系能量较低，状态较稳定。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60084" y="2729524"/>
            <a:ext cx="1368503" cy="523220"/>
          </a:xfrm>
          <a:prstGeom prst="rect">
            <a:avLst/>
          </a:prstGeom>
          <a:solidFill>
            <a:srgbClr val="EEECE1"/>
          </a:solidFill>
          <a:ln>
            <a:noFill/>
          </a:ln>
          <a:effectLst>
            <a:prstShdw prst="shdw13" dist="53882" dir="13500000">
              <a:srgbClr val="EEECE1"/>
            </a:prstShdw>
          </a:effectLst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例如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楷体"/>
                <a:ea typeface="华文楷体"/>
                <a:cs typeface="华文楷体"/>
              </a:rPr>
              <a:t>：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31387" y="4738255"/>
            <a:ext cx="254506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1" hangingPunct="1">
              <a:spcBef>
                <a:spcPct val="50000"/>
              </a:spcBef>
            </a:pPr>
            <a:r>
              <a:rPr lang="zh-CN" altLang="en-US" sz="2800" b="0" baseline="-250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42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Mo(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钼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)  4d</a:t>
            </a:r>
            <a:r>
              <a:rPr lang="en-US" altLang="zh-CN" sz="2800" b="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5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5s</a:t>
            </a:r>
            <a:r>
              <a:rPr lang="en-US" altLang="zh-CN" sz="2800" b="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3823133" y="4738255"/>
            <a:ext cx="342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457200" eaLnBrk="1" hangingPunct="1">
              <a:spcBef>
                <a:spcPct val="50000"/>
              </a:spcBef>
            </a:pP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而不是： 4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d</a:t>
            </a:r>
            <a:r>
              <a:rPr lang="en-US" altLang="zh-CN" sz="2800" b="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4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5s</a:t>
            </a:r>
            <a:r>
              <a:rPr lang="en-US" altLang="zh-CN" sz="2800" b="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673383" y="5536683"/>
            <a:ext cx="26670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1" hangingPunct="1">
              <a:spcBef>
                <a:spcPct val="50000"/>
              </a:spcBef>
            </a:pPr>
            <a:r>
              <a:rPr lang="zh-CN" altLang="en-US" sz="2800" b="0" baseline="-250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29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Cu(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铜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)   3d</a:t>
            </a:r>
            <a:r>
              <a:rPr lang="en-US" altLang="zh-CN" sz="2800" b="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10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4s</a:t>
            </a:r>
            <a:r>
              <a:rPr lang="en-US" altLang="zh-CN" sz="2800" b="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3807368" y="5505151"/>
            <a:ext cx="342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457200" eaLnBrk="1" hangingPunct="1">
              <a:spcBef>
                <a:spcPct val="50000"/>
              </a:spcBef>
            </a:pP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而不是： 3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d</a:t>
            </a:r>
            <a:r>
              <a:rPr lang="en-US" altLang="zh-CN" sz="2800" b="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9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4s</a:t>
            </a:r>
            <a:r>
              <a:rPr lang="en-US" altLang="zh-CN" sz="2800" b="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647152" y="3400097"/>
            <a:ext cx="7771634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eaLnBrk="1" hangingPunct="1">
              <a:spcBef>
                <a:spcPct val="50000"/>
              </a:spcBef>
            </a:pPr>
            <a:r>
              <a:rPr lang="zh-CN" altLang="en-US" sz="2800" b="0" baseline="-250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24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Cr(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铬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) 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电子排布式：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1s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2s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2p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6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3s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3p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6  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4s</a:t>
            </a:r>
            <a:r>
              <a:rPr lang="en-US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3d</a:t>
            </a:r>
            <a:r>
              <a:rPr lang="en-US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4</a:t>
            </a:r>
          </a:p>
          <a:p>
            <a:pPr defTabSz="457200" eaLnBrk="1" hangingPunct="1">
              <a:spcBef>
                <a:spcPct val="50000"/>
              </a:spcBef>
            </a:pP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                </a:t>
            </a:r>
            <a:r>
              <a:rPr lang="zh-CN" altLang="en-US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按洪特规则：</a:t>
            </a:r>
            <a:r>
              <a:rPr lang="en-US" altLang="zh-CN" sz="2800" b="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1s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2s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2p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6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3s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3p</a:t>
            </a:r>
            <a:r>
              <a:rPr lang="en-US" altLang="zh-CN" sz="2800" baseline="300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6</a:t>
            </a:r>
            <a:r>
              <a:rPr lang="en-US" altLang="zh-CN" sz="2800" dirty="0">
                <a:solidFill>
                  <a:srgbClr val="0000FF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3d</a:t>
            </a:r>
            <a:r>
              <a:rPr lang="en-US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5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4s</a:t>
            </a:r>
            <a:r>
              <a:rPr lang="en-US" altLang="zh-CN" sz="2800" baseline="300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34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 autoUpdateAnimBg="0"/>
      <p:bldP spid="14" grpId="0" autoUpdateAnimBg="0"/>
      <p:bldP spid="15" grpId="0" autoUpdateAnimBg="0"/>
      <p:bldP spid="16" grpId="0" autoUpdateAnimBg="0"/>
      <p:bldP spid="17" grpId="0" autoUpdateAnimBg="0"/>
      <p:bldP spid="18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1219200" y="3276600"/>
            <a:ext cx="5715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en-US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381000" y="1205805"/>
            <a:ext cx="8610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洪特定则的上述几条分布规律主要是由实验归纳而得，有助于我们掌握、推测大多数元素原子的的核外电子分布状况。</a:t>
            </a:r>
            <a:endParaRPr kumimoji="1" lang="en-US" altLang="zh-CN" sz="2400" dirty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结果大都与光谱实验一致。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81000" y="2586335"/>
            <a:ext cx="822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但有个别原子例外，其电子排布并不符合上述规律。</a:t>
            </a: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747548" y="3287439"/>
            <a:ext cx="41397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例如，</a:t>
            </a:r>
            <a:r>
              <a:rPr kumimoji="1" lang="zh-CN" altLang="en-US" sz="2800" b="1" baseline="-25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41</a:t>
            </a:r>
            <a:r>
              <a:rPr kumimoji="1" lang="en-US" altLang="zh-CN" sz="2800" b="1" dirty="0" err="1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Nb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(</a:t>
            </a:r>
            <a:r>
              <a:rPr kumimoji="1" lang="zh-CN" altLang="en-US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铌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)</a:t>
            </a:r>
            <a:r>
              <a:rPr kumimoji="1" lang="zh-CN" altLang="en-US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是 4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d</a:t>
            </a:r>
            <a:r>
              <a:rPr kumimoji="1" lang="en-US" altLang="zh-CN" sz="2800" b="1" baseline="30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4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5s</a:t>
            </a:r>
            <a:r>
              <a:rPr kumimoji="1" lang="en-US" altLang="zh-CN" sz="2800" b="1" baseline="30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1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5326118" y="3278248"/>
            <a:ext cx="2895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而不是 4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d</a:t>
            </a:r>
            <a:r>
              <a:rPr kumimoji="1" lang="en-US" altLang="zh-CN" sz="2800" b="1" baseline="30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3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5s</a:t>
            </a:r>
            <a:r>
              <a:rPr kumimoji="1" lang="en-US" altLang="zh-CN" sz="2800" b="1" baseline="30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2</a:t>
            </a: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828800" y="4191000"/>
            <a:ext cx="30716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baseline="-25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44</a:t>
            </a:r>
            <a:r>
              <a:rPr kumimoji="1" lang="en-US" altLang="zh-CN" sz="2800" b="1" dirty="0" err="1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Ru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(</a:t>
            </a:r>
            <a:r>
              <a:rPr kumimoji="1" lang="zh-CN" altLang="en-US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钌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)</a:t>
            </a:r>
            <a:r>
              <a:rPr kumimoji="1" lang="zh-CN" altLang="en-US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是 4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d</a:t>
            </a:r>
            <a:r>
              <a:rPr kumimoji="1" lang="en-US" altLang="zh-CN" sz="2800" b="1" baseline="30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7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5s</a:t>
            </a:r>
            <a:r>
              <a:rPr kumimoji="1" lang="en-US" altLang="zh-CN" sz="2800" b="1" baseline="30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1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5326118" y="4114800"/>
            <a:ext cx="2895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而不是4 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d</a:t>
            </a:r>
            <a:r>
              <a:rPr kumimoji="1" lang="en-US" altLang="zh-CN" sz="2800" b="1" baseline="30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6</a:t>
            </a:r>
            <a:r>
              <a:rPr kumimoji="1" lang="en-US" altLang="zh-CN" sz="2800" b="1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5s</a:t>
            </a:r>
            <a:r>
              <a:rPr kumimoji="1" lang="en-US" altLang="zh-CN" sz="2800" b="1" baseline="3000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2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609600" y="4953000"/>
            <a:ext cx="8153400" cy="95410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各元素原子中电子分布的实际情况，最终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只能由光谱等实验来确定</a:t>
            </a:r>
            <a:r>
              <a:rPr kumimoji="1" lang="zh-CN" altLang="en-US" sz="28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说明</a:t>
            </a:r>
            <a:endParaRPr 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3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2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0" grpId="0" build="p" autoUpdateAnimBg="0"/>
      <p:bldP spid="142341" grpId="0" autoUpdateAnimBg="0"/>
      <p:bldP spid="142342" grpId="0" autoUpdateAnimBg="0"/>
      <p:bldP spid="142343" grpId="0" autoUpdateAnimBg="0"/>
      <p:bldP spid="142345" grpId="0" autoUpdateAnimBg="0"/>
      <p:bldP spid="142346" grpId="0" autoUpdateAnimBg="0"/>
      <p:bldP spid="142347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斯莱特（</a:t>
            </a:r>
            <a:r>
              <a:rPr lang="en-US" altLang="zh-CN" dirty="0"/>
              <a:t>Slater</a:t>
            </a:r>
            <a:r>
              <a:rPr lang="zh-CN" altLang="en-US" dirty="0"/>
              <a:t>）方法</a:t>
            </a:r>
            <a:r>
              <a:rPr lang="en-US" altLang="zh-CN" dirty="0"/>
              <a:t>(</a:t>
            </a:r>
            <a:r>
              <a:rPr lang="en-US" altLang="zh-CN" dirty="0">
                <a:highlight>
                  <a:srgbClr val="FFFF00"/>
                </a:highlight>
              </a:rPr>
              <a:t>np</a:t>
            </a:r>
            <a:r>
              <a:rPr lang="en-US" altLang="zh-CN" baseline="30000" dirty="0">
                <a:highlight>
                  <a:srgbClr val="FFFF00"/>
                </a:highlight>
              </a:rPr>
              <a:t>2</a:t>
            </a:r>
            <a:r>
              <a:rPr lang="en-US" altLang="zh-CN" dirty="0"/>
              <a:t> </a:t>
            </a:r>
            <a:r>
              <a:rPr lang="zh-CN" altLang="en-US" dirty="0"/>
              <a:t>组态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59243" y="1300208"/>
          <a:ext cx="5010791" cy="482146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31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329">
                <a:tc>
                  <a:txBody>
                    <a:bodyPr/>
                    <a:lstStyle/>
                    <a:p>
                      <a:r>
                        <a:rPr lang="en-US" altLang="zh-CN" sz="1600" i="1" dirty="0" err="1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en-US" altLang="zh-CN" sz="1600" i="1" baseline="-25000" dirty="0" err="1">
                          <a:solidFill>
                            <a:srgbClr val="FF0000"/>
                          </a:solidFill>
                        </a:rPr>
                        <a:t>l</a:t>
                      </a:r>
                      <a:r>
                        <a:rPr lang="en-US" altLang="zh-CN" sz="1600" i="1" baseline="0" dirty="0">
                          <a:solidFill>
                            <a:srgbClr val="FF0000"/>
                          </a:solidFill>
                        </a:rPr>
                        <a:t>\</a:t>
                      </a:r>
                      <a:r>
                        <a:rPr lang="en-US" altLang="zh-CN" sz="1600" i="1" dirty="0" err="1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en-US" altLang="zh-CN" sz="1600" i="1" baseline="-25000" dirty="0" err="1">
                          <a:solidFill>
                            <a:srgbClr val="FF0000"/>
                          </a:solidFill>
                        </a:rPr>
                        <a:t>s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1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 </a:t>
                      </a:r>
                      <a:r>
                        <a:rPr lang="en-US" altLang="zh-CN" sz="20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-) (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   </a:t>
                      </a:r>
                      <a:r>
                        <a:rPr lang="en-US" altLang="zh-CN" sz="3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</a:t>
                      </a:r>
                      <a:endParaRPr lang="zh-CN" altLang="en-US" sz="3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mr-IN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</a:t>
                      </a:r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mr-IN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(1, -) 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sz="18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(1,</a:t>
                      </a:r>
                      <a:r>
                        <a:rPr lang="en-US" altLang="zh-CN" sz="18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+</a:t>
                      </a:r>
                      <a:r>
                        <a:rPr lang="mr-IN" altLang="zh-CN" sz="18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) (1, </a:t>
                      </a:r>
                      <a:r>
                        <a:rPr lang="en-US" altLang="zh-CN" sz="18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+</a:t>
                      </a:r>
                      <a:r>
                        <a:rPr lang="mr-IN" altLang="zh-CN" sz="18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)</a:t>
                      </a:r>
                      <a:br>
                        <a:rPr lang="en-US" altLang="zh-CN" sz="18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</a:br>
                      <a:r>
                        <a:rPr lang="mr-IN" altLang="zh-CN" sz="18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 </a:t>
                      </a: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</a:t>
                      </a:r>
                      <a:endParaRPr lang="zh-CN" altLang="en-US" sz="1800" b="1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4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(1,-) (0,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-)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(1,+) (0,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(1,-) (0,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+)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(1,+) (0,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+)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(1,-) (-1,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-)</a:t>
                      </a:r>
                      <a:endParaRPr lang="zh-CN" altLang="en-US" sz="20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(1,+) (-1,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-)</a:t>
                      </a:r>
                      <a:endParaRPr lang="zh-CN" altLang="en-US" sz="20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(0,+) (0,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-)</a:t>
                      </a:r>
                      <a:endParaRPr lang="zh-CN" altLang="en-US" sz="20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(1,-) (-1,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+)</a:t>
                      </a:r>
                      <a:endParaRPr lang="zh-CN" altLang="en-US" sz="20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(1,+) (-1,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+)</a:t>
                      </a:r>
                      <a:endParaRPr lang="zh-CN" altLang="en-US" sz="20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4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(0,-) (-1,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-)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(0,+) (-1,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(0,-) (-1,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+)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(0,+) (-1,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+)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1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(-1,</a:t>
                      </a:r>
                      <a:r>
                        <a:rPr lang="en-US" altLang="zh-CN" sz="2000" b="1" baseline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-) (-1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CN" altLang="en-US" sz="20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baseline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altLang="zh-CN" sz="2000" b="1" baseline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altLang="zh-CN" sz="3600" b="1" baseline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</a:t>
                      </a:r>
                      <a:endParaRPr lang="zh-CN" altLang="en-US" sz="3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(-1,+) (-1,</a:t>
                      </a:r>
                      <a:r>
                        <a:rPr lang="zh-CN" altLang="en-US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kern="1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-)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sz="20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mr-IN" altLang="zh-CN" sz="20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zh-CN" sz="20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mr-IN" altLang="zh-CN" sz="20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(-1, +)</a:t>
                      </a:r>
                    </a:p>
                    <a:p>
                      <a:pPr algn="ctr"/>
                      <a:r>
                        <a:rPr lang="en-US" altLang="zh-CN" sz="36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</a:t>
                      </a:r>
                      <a:endParaRPr lang="zh-CN" altLang="en-US" sz="3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1676400"/>
            <a:ext cx="31057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1A128-B754-D14B-20CE-A755682DF450}"/>
              </a:ext>
            </a:extLst>
          </p:cNvPr>
          <p:cNvSpPr txBox="1"/>
          <p:nvPr/>
        </p:nvSpPr>
        <p:spPr>
          <a:xfrm>
            <a:off x="5467991" y="1182876"/>
            <a:ext cx="390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i="1" dirty="0">
                <a:solidFill>
                  <a:schemeClr val="tx1"/>
                </a:solidFill>
                <a:latin typeface="+mn-ea"/>
                <a:ea typeface="+mn-ea"/>
              </a:rPr>
              <a:t>电子</a:t>
            </a:r>
            <a:r>
              <a:rPr lang="en-US" altLang="zh-CN" sz="2000" i="1" dirty="0">
                <a:solidFill>
                  <a:schemeClr val="tx1"/>
                </a:solidFill>
                <a:latin typeface="+mn-ea"/>
                <a:ea typeface="+mn-ea"/>
              </a:rPr>
              <a:t>1(</a:t>
            </a:r>
            <a:r>
              <a:rPr lang="en-US" altLang="zh-CN" sz="2000" i="1" dirty="0">
                <a:solidFill>
                  <a:srgbClr val="FF0000"/>
                </a:solidFill>
              </a:rPr>
              <a:t>m</a:t>
            </a:r>
            <a:r>
              <a:rPr lang="en-US" altLang="zh-CN" sz="2000" i="1" baseline="-25000" dirty="0">
                <a:solidFill>
                  <a:srgbClr val="FF0000"/>
                </a:solidFill>
              </a:rPr>
              <a:t>l</a:t>
            </a:r>
            <a:r>
              <a:rPr lang="zh-CN" altLang="en-US" sz="2000" i="1" baseline="-25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2000" i="1" dirty="0">
                <a:solidFill>
                  <a:srgbClr val="FF0000"/>
                </a:solidFill>
              </a:rPr>
              <a:t> </a:t>
            </a:r>
            <a:r>
              <a:rPr lang="en-US" altLang="zh-CN" sz="2000" i="1" dirty="0" err="1">
                <a:solidFill>
                  <a:srgbClr val="FF0000"/>
                </a:solidFill>
              </a:rPr>
              <a:t>m</a:t>
            </a:r>
            <a:r>
              <a:rPr lang="en-US" altLang="zh-CN" sz="2000" i="1" baseline="-25000" dirty="0" err="1">
                <a:solidFill>
                  <a:srgbClr val="FF0000"/>
                </a:solidFill>
              </a:rPr>
              <a:t>s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电子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2000" i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000" i="1" dirty="0">
                <a:solidFill>
                  <a:srgbClr val="FF0000"/>
                </a:solidFill>
              </a:rPr>
              <a:t>m</a:t>
            </a:r>
            <a:r>
              <a:rPr lang="en-US" altLang="zh-CN" sz="2000" i="1" baseline="-25000" dirty="0">
                <a:solidFill>
                  <a:srgbClr val="FF0000"/>
                </a:solidFill>
              </a:rPr>
              <a:t>l2</a:t>
            </a:r>
            <a:r>
              <a:rPr lang="zh-CN" altLang="en-US" sz="2000" i="1" baseline="-25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2000" i="1" dirty="0">
                <a:solidFill>
                  <a:srgbClr val="FF0000"/>
                </a:solidFill>
              </a:rPr>
              <a:t> m</a:t>
            </a:r>
            <a:r>
              <a:rPr lang="en-US" altLang="zh-CN" sz="2000" i="1" baseline="-25000" dirty="0">
                <a:solidFill>
                  <a:srgbClr val="FF0000"/>
                </a:solidFill>
              </a:rPr>
              <a:t>s2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en-CN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918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</a:t>
            </a:r>
            <a:r>
              <a:rPr lang="en-US" altLang="zh-CN" dirty="0"/>
              <a:t> 3p4d</a:t>
            </a:r>
            <a:r>
              <a:rPr lang="zh-CN" altLang="en-US" dirty="0"/>
              <a:t>电子的能量分裂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16" y="1187239"/>
            <a:ext cx="6352053" cy="50759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85100" y="2828980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洪特定则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(1)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3995737" y="4800600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洪特定则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(2)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75EBD-E94C-2935-0FC1-890665D28350}"/>
              </a:ext>
            </a:extLst>
          </p:cNvPr>
          <p:cNvSpPr txBox="1"/>
          <p:nvPr/>
        </p:nvSpPr>
        <p:spPr>
          <a:xfrm>
            <a:off x="6437622" y="5105400"/>
            <a:ext cx="2433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J</a:t>
            </a:r>
            <a:r>
              <a:rPr lang="zh-CN" altLang="en-US" sz="2000" dirty="0">
                <a:solidFill>
                  <a:srgbClr val="FF0000"/>
                </a:solidFill>
              </a:rPr>
              <a:t>值最小</a:t>
            </a:r>
            <a:r>
              <a:rPr lang="zh-CN" altLang="en-US" sz="2000" dirty="0">
                <a:solidFill>
                  <a:srgbClr val="0000FF"/>
                </a:solidFill>
              </a:rPr>
              <a:t>的能量最低</a:t>
            </a:r>
            <a:endParaRPr lang="en-CN" sz="2000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97A1633-A287-8346-D492-4AE88FD392DD}"/>
              </a:ext>
            </a:extLst>
          </p:cNvPr>
          <p:cNvSpPr/>
          <p:nvPr/>
        </p:nvSpPr>
        <p:spPr>
          <a:xfrm>
            <a:off x="7032063" y="546982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洪特定则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(3)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7878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朗德（</a:t>
            </a:r>
            <a:r>
              <a:rPr lang="en-US" altLang="zh-CN" dirty="0" err="1"/>
              <a:t>Lande</a:t>
            </a:r>
            <a:r>
              <a:rPr lang="zh-CN" altLang="en-US" dirty="0"/>
              <a:t>）间隔定则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1619" y="1243261"/>
            <a:ext cx="8458200" cy="1371600"/>
          </a:xfrm>
        </p:spPr>
        <p:txBody>
          <a:bodyPr/>
          <a:lstStyle/>
          <a:p>
            <a:r>
              <a:rPr lang="zh-CN" altLang="en-US" sz="3200" dirty="0"/>
              <a:t>两个</a:t>
            </a:r>
            <a:r>
              <a:rPr lang="zh-CN" altLang="en-US" sz="3200" dirty="0">
                <a:solidFill>
                  <a:srgbClr val="FF0000"/>
                </a:solidFill>
              </a:rPr>
              <a:t>精细能级</a:t>
            </a:r>
            <a:r>
              <a:rPr lang="zh-CN" altLang="en-US" sz="3200" dirty="0"/>
              <a:t>之间的能量间隔与这两个能级中总角动量量子数</a:t>
            </a:r>
            <a:r>
              <a:rPr lang="en-US" altLang="zh-CN" sz="3200" dirty="0">
                <a:solidFill>
                  <a:srgbClr val="FF0000"/>
                </a:solidFill>
              </a:rPr>
              <a:t>J</a:t>
            </a:r>
            <a:r>
              <a:rPr lang="zh-CN" altLang="en-US" sz="3200" dirty="0">
                <a:solidFill>
                  <a:srgbClr val="FF0000"/>
                </a:solidFill>
              </a:rPr>
              <a:t>较大</a:t>
            </a:r>
            <a:r>
              <a:rPr lang="zh-CN" altLang="en-US" sz="3200" dirty="0"/>
              <a:t>的那个</a:t>
            </a:r>
            <a:r>
              <a:rPr lang="zh-CN" altLang="en-US" sz="3200" dirty="0">
                <a:solidFill>
                  <a:srgbClr val="FF0000"/>
                </a:solidFill>
              </a:rPr>
              <a:t>成正比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16" y="2133600"/>
            <a:ext cx="6465696" cy="40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93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朗德（</a:t>
            </a:r>
            <a:r>
              <a:rPr lang="en-US" altLang="zh-CN" dirty="0" err="1"/>
              <a:t>Lande</a:t>
            </a:r>
            <a:r>
              <a:rPr lang="zh-CN" altLang="en-US" dirty="0"/>
              <a:t>）间隔定则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716488" y="1196975"/>
            <a:ext cx="8012112" cy="457200"/>
          </a:xfrm>
          <a:prstGeom prst="rect">
            <a:avLst/>
          </a:prstGeom>
          <a:solidFill>
            <a:srgbClr val="339966">
              <a:alpha val="1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对于典型的</a:t>
            </a:r>
            <a:r>
              <a:rPr lang="en-US" altLang="zh-CN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LS</a:t>
            </a:r>
            <a:r>
              <a:rPr lang="zh-CN" altLang="en-US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耦合，自旋</a:t>
            </a:r>
            <a:r>
              <a:rPr lang="en-US" altLang="zh-CN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轨道相互作用的耦合能可写为：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246931"/>
              </p:ext>
            </p:extLst>
          </p:nvPr>
        </p:nvGraphicFramePr>
        <p:xfrm>
          <a:off x="2209799" y="3027363"/>
          <a:ext cx="5437713" cy="818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2781300" imgH="419100" progId="Equation.3">
                  <p:embed/>
                </p:oleObj>
              </mc:Choice>
              <mc:Fallback>
                <p:oleObj name="公式" r:id="rId3" imgW="2781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799" y="3027363"/>
                        <a:ext cx="5437713" cy="818505"/>
                      </a:xfrm>
                      <a:prstGeom prst="rect">
                        <a:avLst/>
                      </a:prstGeom>
                      <a:solidFill>
                        <a:srgbClr val="00FF00">
                          <a:alpha val="20000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538312" y="3943290"/>
            <a:ext cx="8377088" cy="400110"/>
          </a:xfrm>
          <a:prstGeom prst="rect">
            <a:avLst/>
          </a:prstGeom>
          <a:solidFill>
            <a:srgbClr val="0000FF">
              <a:alpha val="1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同一多重态（</a:t>
            </a:r>
            <a:r>
              <a:rPr lang="en-US" altLang="zh-CN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00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相同）的不同精细能级，相邻的两个精细能级间隔为：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1867425" y="4610671"/>
          <a:ext cx="6345238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2895600" imgH="660400" progId="Equation.3">
                  <p:embed/>
                </p:oleObj>
              </mc:Choice>
              <mc:Fallback>
                <p:oleObj name="公式" r:id="rId5" imgW="28956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7425" y="4610671"/>
                        <a:ext cx="6345238" cy="1439862"/>
                      </a:xfrm>
                      <a:prstGeom prst="rect">
                        <a:avLst/>
                      </a:prstGeom>
                      <a:solidFill>
                        <a:srgbClr val="339966">
                          <a:alpha val="23137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1764244"/>
            <a:ext cx="2174550" cy="4515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287475"/>
            <a:ext cx="8427512" cy="5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34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电离能变化的解释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4495800"/>
            <a:ext cx="3265898" cy="207962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H : 1s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He : 1s</a:t>
            </a:r>
            <a:r>
              <a:rPr lang="en-US" altLang="zh-CN" sz="2400" baseline="30000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Li : 1s</a:t>
            </a:r>
            <a:r>
              <a:rPr lang="en-US" altLang="zh-CN" sz="2400" baseline="30000" dirty="0">
                <a:solidFill>
                  <a:schemeClr val="tx1"/>
                </a:solidFill>
              </a:rPr>
              <a:t>2</a:t>
            </a:r>
            <a:r>
              <a:rPr lang="en-US" altLang="zh-CN" sz="2400" dirty="0">
                <a:solidFill>
                  <a:schemeClr val="tx1"/>
                </a:solidFill>
              </a:rPr>
              <a:t>2s</a:t>
            </a:r>
            <a:r>
              <a:rPr lang="en-US" altLang="zh-CN" sz="2400" baseline="30000" dirty="0">
                <a:solidFill>
                  <a:schemeClr val="tx1"/>
                </a:solidFill>
              </a:rPr>
              <a:t>1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（屏蔽）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Be : 1s</a:t>
            </a:r>
            <a:r>
              <a:rPr lang="en-US" altLang="zh-CN" sz="2400" baseline="30000" dirty="0">
                <a:solidFill>
                  <a:schemeClr val="tx1"/>
                </a:solidFill>
              </a:rPr>
              <a:t>2</a:t>
            </a:r>
            <a:r>
              <a:rPr lang="en-US" altLang="zh-CN" sz="2400" dirty="0">
                <a:solidFill>
                  <a:schemeClr val="tx1"/>
                </a:solidFill>
              </a:rPr>
              <a:t>2s</a:t>
            </a:r>
            <a:r>
              <a:rPr lang="en-US" altLang="zh-CN" sz="2400" baseline="30000" dirty="0">
                <a:solidFill>
                  <a:schemeClr val="tx1"/>
                </a:solidFill>
              </a:rPr>
              <a:t>2</a:t>
            </a:r>
            <a:endParaRPr lang="zh-CN" altLang="en-US" sz="2400" baseline="30000" dirty="0">
              <a:solidFill>
                <a:schemeClr val="tx1"/>
              </a:solidFill>
            </a:endParaRPr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196548"/>
              </p:ext>
            </p:extLst>
          </p:nvPr>
        </p:nvGraphicFramePr>
        <p:xfrm>
          <a:off x="1019050" y="1045154"/>
          <a:ext cx="6888778" cy="366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131869" imgH="2899258" progId="Origin50.Graph">
                  <p:embed/>
                </p:oleObj>
              </mc:Choice>
              <mc:Fallback>
                <p:oleObj name="Graph" r:id="rId2" imgW="4131869" imgH="2899258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21" t="5133" r="7970"/>
                      <a:stretch>
                        <a:fillRect/>
                      </a:stretch>
                    </p:blipFill>
                    <p:spPr bwMode="auto">
                      <a:xfrm>
                        <a:off x="1019050" y="1045154"/>
                        <a:ext cx="6888778" cy="3666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377062" y="4563433"/>
            <a:ext cx="5690737" cy="207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anose="05020102010507070707" pitchFamily="18" charset="2"/>
              <a:buChar char="è"/>
              <a:defRPr sz="3600" b="1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anose="05020102010507070707" pitchFamily="18" charset="2"/>
              <a:buChar char="è"/>
              <a:defRPr sz="2800" b="1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anose="05020102010507070707" pitchFamily="18" charset="2"/>
              <a:buChar char="è"/>
              <a:defRPr sz="2400" b="1">
                <a:solidFill>
                  <a:schemeClr val="accent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anose="05020102010507070707" pitchFamily="18" charset="2"/>
              <a:buChar char="è"/>
              <a:defRPr sz="20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anose="05020102010507070707" pitchFamily="18" charset="2"/>
              <a:buChar char="è"/>
              <a:defRPr sz="2000" b="1">
                <a:solidFill>
                  <a:srgbClr val="000066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sz="2800" b="1">
                <a:solidFill>
                  <a:srgbClr val="000066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sz="2800" b="1">
                <a:solidFill>
                  <a:srgbClr val="000066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sz="2800" b="1">
                <a:solidFill>
                  <a:srgbClr val="000066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99"/>
              </a:buClr>
              <a:buFont typeface="Wingdings 2" pitchFamily="18" charset="2"/>
              <a:buChar char="è"/>
              <a:defRPr sz="2800" b="1">
                <a:solidFill>
                  <a:srgbClr val="000066"/>
                </a:solidFill>
                <a:latin typeface="+mn-lt"/>
                <a:ea typeface="+mn-ea"/>
              </a:defRPr>
            </a:lvl9pPr>
          </a:lstStyle>
          <a:p>
            <a:pPr>
              <a:buFont typeface="Arial" charset="0"/>
              <a:buChar char="•"/>
            </a:pPr>
            <a:r>
              <a:rPr kumimoji="0" lang="en-US" altLang="zh-CN" sz="2000" kern="0" dirty="0">
                <a:solidFill>
                  <a:schemeClr val="tx1"/>
                </a:solidFill>
              </a:rPr>
              <a:t>B : 1s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2</a:t>
            </a:r>
            <a:r>
              <a:rPr kumimoji="0" lang="en-US" altLang="zh-CN" sz="2000" kern="0" dirty="0">
                <a:solidFill>
                  <a:schemeClr val="tx1"/>
                </a:solidFill>
              </a:rPr>
              <a:t>2s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2</a:t>
            </a:r>
            <a:r>
              <a:rPr kumimoji="0" lang="en-US" altLang="zh-CN" sz="2000" kern="0" dirty="0">
                <a:solidFill>
                  <a:schemeClr val="tx1"/>
                </a:solidFill>
              </a:rPr>
              <a:t>2p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1</a:t>
            </a:r>
            <a:r>
              <a:rPr kumimoji="0" lang="en-US" altLang="zh-CN" sz="2000" kern="0" dirty="0">
                <a:solidFill>
                  <a:schemeClr val="tx1"/>
                </a:solidFill>
              </a:rPr>
              <a:t> </a:t>
            </a:r>
            <a:r>
              <a:rPr kumimoji="0" lang="zh-CN" altLang="en-US" sz="2000" kern="0" dirty="0">
                <a:solidFill>
                  <a:schemeClr val="tx1"/>
                </a:solidFill>
              </a:rPr>
              <a:t>（屏蔽）</a:t>
            </a:r>
            <a:endParaRPr kumimoji="0" lang="en-US" altLang="zh-CN" sz="2000" kern="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kumimoji="0" lang="en-US" altLang="zh-CN" sz="2000" kern="0" dirty="0">
                <a:solidFill>
                  <a:schemeClr val="tx1"/>
                </a:solidFill>
              </a:rPr>
              <a:t>C : 1s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2</a:t>
            </a:r>
            <a:r>
              <a:rPr kumimoji="0" lang="en-US" altLang="zh-CN" sz="2000" kern="0" dirty="0">
                <a:solidFill>
                  <a:schemeClr val="tx1"/>
                </a:solidFill>
              </a:rPr>
              <a:t>2s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2</a:t>
            </a:r>
            <a:r>
              <a:rPr kumimoji="0" lang="en-US" altLang="zh-CN" sz="2000" kern="0" dirty="0">
                <a:solidFill>
                  <a:schemeClr val="tx1"/>
                </a:solidFill>
              </a:rPr>
              <a:t>2p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2 </a:t>
            </a:r>
          </a:p>
          <a:p>
            <a:pPr>
              <a:buFont typeface="Arial" charset="0"/>
              <a:buChar char="•"/>
            </a:pPr>
            <a:r>
              <a:rPr kumimoji="0" lang="en-US" altLang="zh-CN" sz="2000" kern="0" dirty="0">
                <a:solidFill>
                  <a:schemeClr val="tx1"/>
                </a:solidFill>
              </a:rPr>
              <a:t>N : 1s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2</a:t>
            </a:r>
            <a:r>
              <a:rPr kumimoji="0" lang="en-US" altLang="zh-CN" sz="2000" kern="0" dirty="0">
                <a:solidFill>
                  <a:schemeClr val="tx1"/>
                </a:solidFill>
              </a:rPr>
              <a:t>2s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2</a:t>
            </a:r>
            <a:r>
              <a:rPr kumimoji="0" lang="en-US" altLang="zh-CN" sz="2000" kern="0" dirty="0">
                <a:solidFill>
                  <a:schemeClr val="tx1"/>
                </a:solidFill>
              </a:rPr>
              <a:t>2p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3 </a:t>
            </a:r>
            <a:endParaRPr kumimoji="0" lang="en-US" altLang="zh-CN" sz="2000" kern="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kumimoji="0" lang="en-US" altLang="zh-CN" sz="2000" kern="0" dirty="0">
                <a:solidFill>
                  <a:schemeClr val="tx1"/>
                </a:solidFill>
              </a:rPr>
              <a:t>O : 1s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2</a:t>
            </a:r>
            <a:r>
              <a:rPr kumimoji="0" lang="en-US" altLang="zh-CN" sz="2000" kern="0" dirty="0">
                <a:solidFill>
                  <a:schemeClr val="tx1"/>
                </a:solidFill>
              </a:rPr>
              <a:t>2s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2</a:t>
            </a:r>
            <a:r>
              <a:rPr kumimoji="0" lang="en-US" altLang="zh-CN" sz="2000" kern="0" dirty="0">
                <a:solidFill>
                  <a:schemeClr val="tx1"/>
                </a:solidFill>
              </a:rPr>
              <a:t>2p</a:t>
            </a:r>
            <a:r>
              <a:rPr kumimoji="0" lang="en-US" altLang="zh-CN" sz="2000" kern="0" baseline="30000" dirty="0">
                <a:solidFill>
                  <a:schemeClr val="tx1"/>
                </a:solidFill>
              </a:rPr>
              <a:t>4</a:t>
            </a:r>
            <a:r>
              <a:rPr kumimoji="0" lang="zh-CN" altLang="en-US" sz="2000" kern="0" dirty="0">
                <a:solidFill>
                  <a:schemeClr val="tx1"/>
                </a:solidFill>
              </a:rPr>
              <a:t> （自旋</a:t>
            </a:r>
            <a:r>
              <a:rPr kumimoji="0" lang="en-US" altLang="zh-CN" sz="2000" kern="0" dirty="0">
                <a:solidFill>
                  <a:schemeClr val="tx1"/>
                </a:solidFill>
              </a:rPr>
              <a:t>3</a:t>
            </a:r>
            <a:r>
              <a:rPr kumimoji="0" lang="zh-CN" altLang="en-US" sz="2000" kern="0" dirty="0">
                <a:solidFill>
                  <a:schemeClr val="tx1"/>
                </a:solidFill>
              </a:rPr>
              <a:t>上</a:t>
            </a:r>
            <a:r>
              <a:rPr kumimoji="0" lang="en-US" altLang="zh-CN" sz="2000" kern="0" dirty="0">
                <a:solidFill>
                  <a:schemeClr val="tx1"/>
                </a:solidFill>
              </a:rPr>
              <a:t>1</a:t>
            </a:r>
            <a:r>
              <a:rPr kumimoji="0" lang="zh-CN" altLang="en-US" sz="2000" kern="0" dirty="0">
                <a:solidFill>
                  <a:schemeClr val="tx1"/>
                </a:solidFill>
              </a:rPr>
              <a:t>下，库伦斥力加强）</a:t>
            </a:r>
            <a:endParaRPr kumimoji="0" lang="zh-CN" altLang="en-US" sz="2000" kern="0" baseline="30000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2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CF0DB0-835C-4707-AE11-569FB349AEA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335876" y="1185298"/>
            <a:ext cx="4740276" cy="646331"/>
          </a:xfrm>
          <a:prstGeom prst="rect">
            <a:avLst/>
          </a:prstGeom>
          <a:solidFill>
            <a:srgbClr val="FFCC66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/>
                <a:ea typeface="华文楷体"/>
                <a:cs typeface="华文楷体"/>
              </a:rPr>
              <a:t>         </a:t>
            </a:r>
            <a:r>
              <a:rPr kumimoji="1" lang="zh-CN" altLang="en-US" sz="3600" b="1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核外电子排布</a:t>
            </a:r>
            <a:endParaRPr lang="zh-CN" altLang="en-US" sz="3600" b="1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15961" y="2086706"/>
            <a:ext cx="7772400" cy="16376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47800" y="2547952"/>
            <a:ext cx="8033655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266700" algn="just" eaLnBrk="0" hangingPunct="0"/>
            <a:r>
              <a:rPr kumimoji="1" lang="zh-CN" altLang="en-US" sz="3200" b="1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核外电子分布的基本原理：</a:t>
            </a:r>
            <a:endParaRPr kumimoji="1" lang="en-US" altLang="zh-CN" sz="3200" b="1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indent="266700" algn="just" eaLnBrk="0" hangingPunct="0"/>
            <a:r>
              <a:rPr kumimoji="1" lang="zh-CN" altLang="en-US" sz="3000" b="1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              两个原理 + </a:t>
            </a:r>
            <a:r>
              <a:rPr lang="zh-CN" altLang="en-US" sz="3000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两</a:t>
            </a:r>
            <a:r>
              <a:rPr kumimoji="1" lang="zh-CN" altLang="en-US" sz="3000" b="1" dirty="0">
                <a:solidFill>
                  <a:srgbClr val="0000CC"/>
                </a:solidFill>
                <a:latin typeface="华文楷体"/>
                <a:ea typeface="华文楷体"/>
                <a:cs typeface="华文楷体"/>
              </a:rPr>
              <a:t>个规则</a:t>
            </a:r>
          </a:p>
        </p:txBody>
      </p:sp>
      <p:sp>
        <p:nvSpPr>
          <p:cNvPr id="6" name="Rectangle 5"/>
          <p:cNvSpPr/>
          <p:nvPr/>
        </p:nvSpPr>
        <p:spPr>
          <a:xfrm>
            <a:off x="968464" y="4495800"/>
            <a:ext cx="7184935" cy="1922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ts val="3380"/>
              </a:lnSpc>
              <a:spcBef>
                <a:spcPct val="2000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需要注意的是，只有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L</a:t>
            </a:r>
            <a:r>
              <a:rPr lang="zh-CN" altLang="en-US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－</a:t>
            </a:r>
            <a:r>
              <a:rPr lang="en-US" altLang="zh-CN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S</a:t>
            </a:r>
            <a:r>
              <a:rPr lang="zh-CN" altLang="en-US" sz="28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耦合才有洪特定则和朗德间隔规则。</a:t>
            </a:r>
            <a:endParaRPr lang="en-US" altLang="zh-CN" sz="2800" dirty="0">
              <a:solidFill>
                <a:srgbClr val="FF0000"/>
              </a:solidFill>
              <a:latin typeface="华文楷体"/>
              <a:ea typeface="华文楷体"/>
              <a:cs typeface="华文楷体"/>
            </a:endParaRPr>
          </a:p>
          <a:p>
            <a:pPr algn="ctr" eaLnBrk="1" fontAlgn="auto" hangingPunct="1">
              <a:lnSpc>
                <a:spcPts val="338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800" dirty="0">
                <a:solidFill>
                  <a:srgbClr val="FF0000"/>
                </a:solidFill>
                <a:highlight>
                  <a:srgbClr val="00FF00"/>
                </a:highlight>
                <a:latin typeface="华文楷体"/>
                <a:ea typeface="华文楷体"/>
                <a:cs typeface="华文楷体"/>
              </a:rPr>
              <a:t>j-j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00FF00"/>
                </a:highlight>
                <a:latin typeface="华文楷体"/>
                <a:ea typeface="华文楷体"/>
                <a:cs typeface="华文楷体"/>
              </a:rPr>
              <a:t>耦合的能级顺序规则，需要高等原子物理来介绍。</a:t>
            </a:r>
            <a:endParaRPr lang="en-US" altLang="zh-CN" sz="2800" dirty="0">
              <a:solidFill>
                <a:srgbClr val="FF0000"/>
              </a:solidFill>
              <a:highlight>
                <a:srgbClr val="00FF00"/>
              </a:highlight>
              <a:latin typeface="华文楷体"/>
              <a:ea typeface="华文楷体"/>
              <a:cs typeface="华文楷体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D172EB-9C58-38BB-E573-A17CD39221BE}"/>
              </a:ext>
            </a:extLst>
          </p:cNvPr>
          <p:cNvSpPr txBox="1"/>
          <p:nvPr/>
        </p:nvSpPr>
        <p:spPr>
          <a:xfrm>
            <a:off x="1154776" y="364861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泡利不相容原理</a:t>
            </a:r>
            <a:endParaRPr lang="en-US" altLang="zh-CN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最小能量原理</a:t>
            </a:r>
            <a:endParaRPr kumimoji="1" lang="zh-CN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7E248-60EF-61DA-2F17-FBDE71CCC4F7}"/>
              </a:ext>
            </a:extLst>
          </p:cNvPr>
          <p:cNvSpPr txBox="1"/>
          <p:nvPr/>
        </p:nvSpPr>
        <p:spPr>
          <a:xfrm>
            <a:off x="6553200" y="365629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洪特定则</a:t>
            </a:r>
            <a:endParaRPr lang="en-US" altLang="zh-CN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郎德间隔规则</a:t>
            </a:r>
            <a:endParaRPr kumimoji="1" lang="zh-CN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9238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38200" y="1371600"/>
            <a:ext cx="7848600" cy="4495800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元素周期性</a:t>
            </a:r>
            <a:r>
              <a:rPr lang="zh-CN" altLang="en-US" sz="3200" dirty="0">
                <a:sym typeface="Symbol" panose="05050102010706020507" pitchFamily="18" charset="2"/>
              </a:rPr>
              <a:t></a:t>
            </a:r>
            <a:r>
              <a:rPr lang="zh-CN" altLang="en-US" sz="3200" dirty="0"/>
              <a:t>电子组态的周期性</a:t>
            </a:r>
            <a:r>
              <a:rPr lang="zh-CN" altLang="en-US" sz="3200" dirty="0">
                <a:sym typeface="Symbol" panose="05050102010706020507" pitchFamily="18" charset="2"/>
              </a:rPr>
              <a:t> </a:t>
            </a:r>
            <a:r>
              <a:rPr lang="en-US" altLang="zh-CN" sz="3200" dirty="0"/>
              <a:t>Pauli</a:t>
            </a:r>
            <a:r>
              <a:rPr lang="zh-CN" altLang="en-US" sz="3200" dirty="0"/>
              <a:t>原理</a:t>
            </a:r>
          </a:p>
          <a:p>
            <a:endParaRPr lang="zh-CN" altLang="en-US" sz="3200" dirty="0"/>
          </a:p>
          <a:p>
            <a:r>
              <a:rPr lang="en-US" altLang="zh-CN" sz="3200" dirty="0"/>
              <a:t>Pauli</a:t>
            </a:r>
            <a:r>
              <a:rPr lang="zh-CN" altLang="en-US" sz="3200" dirty="0"/>
              <a:t>原理 </a:t>
            </a:r>
            <a:r>
              <a:rPr lang="en-US" altLang="zh-CN" sz="3200" dirty="0"/>
              <a:t>+ </a:t>
            </a:r>
            <a:r>
              <a:rPr lang="zh-CN" altLang="en-US" sz="3200" dirty="0"/>
              <a:t>能量最小原理  决定元素周期表，氦光谱</a:t>
            </a:r>
          </a:p>
          <a:p>
            <a:endParaRPr lang="zh-CN" altLang="en-US" sz="3200" dirty="0"/>
          </a:p>
          <a:p>
            <a:r>
              <a:rPr lang="zh-CN" altLang="en-US" sz="3200" dirty="0"/>
              <a:t>量子理论把其他各种力归结到静电力</a:t>
            </a:r>
          </a:p>
          <a:p>
            <a:endParaRPr lang="zh-CN" altLang="en-US" sz="3200" dirty="0"/>
          </a:p>
          <a:p>
            <a:r>
              <a:rPr lang="zh-CN" altLang="en-US" sz="3200" dirty="0"/>
              <a:t>磁力虽然弱，但通过对称性和</a:t>
            </a:r>
            <a:r>
              <a:rPr lang="en-US" altLang="zh-CN" sz="3200" dirty="0"/>
              <a:t>Pauli</a:t>
            </a:r>
            <a:r>
              <a:rPr lang="zh-CN" altLang="en-US" sz="3200" dirty="0"/>
              <a:t>原理影响原子</a:t>
            </a:r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68298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762000" y="1322388"/>
            <a:ext cx="8382000" cy="4773612"/>
          </a:xfrm>
        </p:spPr>
        <p:txBody>
          <a:bodyPr/>
          <a:lstStyle/>
          <a:p>
            <a:r>
              <a:rPr lang="zh-CN" altLang="en-US" dirty="0"/>
              <a:t>杨福家</a:t>
            </a:r>
            <a:r>
              <a:rPr lang="en-US" altLang="zh-CN" dirty="0"/>
              <a:t>《</a:t>
            </a:r>
            <a:r>
              <a:rPr lang="zh-CN" altLang="en-US" dirty="0"/>
              <a:t>原子物理</a:t>
            </a:r>
            <a:r>
              <a:rPr lang="en-US" altLang="zh-CN" dirty="0"/>
              <a:t>》</a:t>
            </a:r>
            <a:r>
              <a:rPr lang="zh-CN" altLang="en-US" dirty="0"/>
              <a:t>第四版</a:t>
            </a:r>
            <a:r>
              <a:rPr lang="en-US" altLang="zh-CN" dirty="0"/>
              <a:t>P.</a:t>
            </a:r>
            <a:r>
              <a:rPr lang="zh-CN" altLang="en-US" dirty="0"/>
              <a:t> </a:t>
            </a:r>
            <a:r>
              <a:rPr lang="en-US" altLang="zh-CN" dirty="0"/>
              <a:t>255</a:t>
            </a:r>
          </a:p>
          <a:p>
            <a:r>
              <a:rPr lang="en-US" altLang="zh-CN" dirty="0"/>
              <a:t>5-2,4,7,10,12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24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斯莱特图解法的分解图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766" y="2657478"/>
            <a:ext cx="1796776" cy="26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868" y="2631009"/>
            <a:ext cx="1608848" cy="267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13" y="2627241"/>
            <a:ext cx="1457787" cy="266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/>
          <p:nvPr/>
        </p:nvSpPr>
        <p:spPr>
          <a:xfrm>
            <a:off x="0" y="5553104"/>
            <a:ext cx="89180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拆成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张图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使每个方块只对应一个状态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，对应</a:t>
            </a:r>
            <a:r>
              <a:rPr lang="en-US" altLang="zh-CN" sz="2600" b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600" b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种谱项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1248" y="1285174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列出服从泡利不相容原理的所有电子组态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indent="-457200">
              <a:buFont typeface="Arial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按照对称性分配组态给不同的原子态</a:t>
            </a:r>
            <a:endParaRPr 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8" y="2677282"/>
            <a:ext cx="203283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670908" y="528785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aseline="30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1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000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                                 </a:t>
            </a:r>
            <a:r>
              <a:rPr lang="en-US" altLang="zh-CN" sz="2000" baseline="30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000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en-US" altLang="zh-CN" sz="2000" baseline="30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endParaRPr lang="en-US" sz="2000" dirty="0"/>
          </a:p>
        </p:txBody>
      </p:sp>
      <p:sp>
        <p:nvSpPr>
          <p:cNvPr id="12" name="Right Arrow 11"/>
          <p:cNvSpPr/>
          <p:nvPr/>
        </p:nvSpPr>
        <p:spPr>
          <a:xfrm>
            <a:off x="2437356" y="3642130"/>
            <a:ext cx="283361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532320" y="3642130"/>
            <a:ext cx="445502" cy="396470"/>
          </a:xfrm>
          <a:prstGeom prst="plus">
            <a:avLst>
              <a:gd name="adj" fmla="val 3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>
            <a:off x="6758540" y="3636402"/>
            <a:ext cx="445502" cy="396470"/>
          </a:xfrm>
          <a:prstGeom prst="plus">
            <a:avLst>
              <a:gd name="adj" fmla="val 3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9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元素周期表：发现国与时间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6" y="1295400"/>
            <a:ext cx="7543800" cy="40943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4200" y="564776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u="sng" dirty="0">
                <a:solidFill>
                  <a:schemeClr val="tx1"/>
                </a:solidFill>
              </a:rPr>
              <a:t>https</a:t>
            </a:r>
            <a:r>
              <a:rPr lang="en-US" altLang="zh-CN" sz="1200" i="1" u="sng" dirty="0">
                <a:solidFill>
                  <a:schemeClr val="tx1"/>
                </a:solidFill>
              </a:rPr>
              <a:t>://</a:t>
            </a:r>
            <a:r>
              <a:rPr lang="en-US" sz="1200" i="1" u="sng" dirty="0" err="1">
                <a:solidFill>
                  <a:schemeClr val="tx1"/>
                </a:solidFill>
              </a:rPr>
              <a:t>commons.wikimedia.org</a:t>
            </a:r>
            <a:endParaRPr lang="en-US" sz="1200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7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元素性质的周期性变化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90805-D7D2-4AB9-A191-0BC729846278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762000" y="1752600"/>
            <a:ext cx="6276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1" hangingPunct="1">
              <a:buClr>
                <a:srgbClr val="FF3300"/>
              </a:buClr>
              <a:buFont typeface="Wingdings" pitchFamily="2" charset="2"/>
              <a:buChar char="v"/>
            </a:pPr>
            <a:r>
              <a:rPr kumimoji="0"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元素按</a:t>
            </a:r>
            <a:r>
              <a:rPr kumimoji="0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原子序数</a:t>
            </a:r>
            <a:r>
              <a:rPr kumimoji="0"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（或核电荷数）的次序排列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762000" y="2635250"/>
            <a:ext cx="5981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1" hangingPunct="1">
              <a:buClr>
                <a:srgbClr val="FF3300"/>
              </a:buClr>
              <a:buFont typeface="Wingdings" pitchFamily="2" charset="2"/>
              <a:buChar char="v"/>
            </a:pPr>
            <a:r>
              <a:rPr kumimoji="0"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元素的</a:t>
            </a:r>
            <a:r>
              <a:rPr kumimoji="0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物理、化学性质</a:t>
            </a:r>
            <a:r>
              <a:rPr kumimoji="0"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呈现周期性的重复</a:t>
            </a: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082675" y="3490912"/>
            <a:ext cx="61179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kumimoji="0"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比如：电离能、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导电性</a:t>
            </a:r>
            <a:r>
              <a:rPr kumimoji="0"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/>
                <a:ea typeface="华文楷体"/>
                <a:cs typeface="华文楷体"/>
              </a:rPr>
              <a:t>、原子半径、密度 等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1311275" y="4191000"/>
            <a:ext cx="693420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457200" eaLnBrk="1" hangingPunct="1"/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横排：周期（七个）；</a:t>
            </a:r>
          </a:p>
          <a:p>
            <a:pPr defTabSz="457200" eaLnBrk="1" hangingPunct="1"/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竖排：族（</a:t>
            </a:r>
            <a: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7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个主族、零族、过渡元素  </a:t>
            </a:r>
            <a:b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</a:br>
            <a: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          [7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个副族、</a:t>
            </a:r>
            <a: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VIII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族</a:t>
            </a:r>
            <a:r>
              <a:rPr kumimoji="0" lang="en-US" altLang="zh-CN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]</a:t>
            </a:r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）</a:t>
            </a: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311274" y="5526693"/>
            <a:ext cx="48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1" hangingPunct="1"/>
            <a:r>
              <a:rPr kumimoji="0" lang="zh-CN" altLang="en-US" sz="2400" dirty="0">
                <a:solidFill>
                  <a:prstClr val="black"/>
                </a:solidFill>
                <a:latin typeface="华文楷体"/>
                <a:ea typeface="华文楷体"/>
                <a:cs typeface="华文楷体"/>
              </a:rPr>
              <a:t>过渡元素：过渡元素、镧系、锕系</a:t>
            </a:r>
          </a:p>
        </p:txBody>
      </p:sp>
    </p:spTree>
    <p:extLst>
      <p:ext uri="{BB962C8B-B14F-4D97-AF65-F5344CB8AC3E}">
        <p14:creationId xmlns:p14="http://schemas.microsoft.com/office/powerpoint/2010/main" val="191591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/>
      <p:bldP spid="22" grpId="0" autoUpdateAnimBg="0"/>
      <p:bldP spid="23" grpId="0" autoUpdateAnimBg="0"/>
      <p:bldP spid="24" grpId="0" autoUpdateAnimBg="0"/>
      <p:bldP spid="2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元素性质的周期性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3276600" y="1048687"/>
          <a:ext cx="5346382" cy="4293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131869" imgH="2899258" progId="Origin50.Graph">
                  <p:embed/>
                </p:oleObj>
              </mc:Choice>
              <mc:Fallback>
                <p:oleObj name="Graph" r:id="rId2" imgW="4131869" imgH="2899258" progId="Origin50.Graph">
                  <p:embed/>
                  <p:pic>
                    <p:nvPicPr>
                      <p:cNvPr id="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021" t="5133" r="7970"/>
                      <a:stretch>
                        <a:fillRect/>
                      </a:stretch>
                    </p:blipFill>
                    <p:spPr bwMode="auto">
                      <a:xfrm>
                        <a:off x="3276600" y="1048687"/>
                        <a:ext cx="5346382" cy="4293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08000" y="2623653"/>
            <a:ext cx="2514601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just" eaLnBrk="0" hangingPunct="0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原子的电离能随其原子序数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的变化  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元素的第一电离能越大化学性质越稳定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08000" y="1423324"/>
            <a:ext cx="2768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just" eaLnBrk="0" hangingPunct="0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电离能、摩尔体积、线胀系数等也都呈现周期性变化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85787" y="5334000"/>
            <a:ext cx="764381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just"/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将元素按核电荷数的大小排列起来，其物理、化学性质将出现明显的周期性。</a:t>
            </a:r>
            <a:endParaRPr lang="zh-CN" altLang="en-US" sz="2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582987" y="5718838"/>
            <a:ext cx="4083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同族元素的性质基本相同。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99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原子中的电子壳层结构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BAC4F7-8877-4A8A-A428-06935D1FE728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5800" y="1371600"/>
            <a:ext cx="7723563" cy="31242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玻尔</a:t>
            </a:r>
            <a:r>
              <a:rPr lang="zh-CN" altLang="en-US" sz="2800" dirty="0"/>
              <a:t>：原子内的电子按一定的</a:t>
            </a:r>
            <a:r>
              <a:rPr lang="zh-CN" altLang="en-US" sz="2800" dirty="0">
                <a:solidFill>
                  <a:srgbClr val="0000FF"/>
                </a:solidFill>
              </a:rPr>
              <a:t>壳层排列</a:t>
            </a:r>
            <a:r>
              <a:rPr lang="zh-CN" altLang="en-US" sz="2800" dirty="0"/>
              <a:t>，每一壳层内的电子都有</a:t>
            </a:r>
            <a:r>
              <a:rPr lang="zh-CN" altLang="en-US" sz="2800" dirty="0">
                <a:solidFill>
                  <a:srgbClr val="0000FF"/>
                </a:solidFill>
              </a:rPr>
              <a:t>相同的主量子数</a:t>
            </a:r>
            <a:r>
              <a:rPr lang="zh-CN" altLang="en-US" sz="2800" dirty="0"/>
              <a:t>，每一个</a:t>
            </a:r>
            <a:r>
              <a:rPr lang="zh-CN" altLang="en-US" sz="2800" dirty="0">
                <a:solidFill>
                  <a:srgbClr val="0000FF"/>
                </a:solidFill>
              </a:rPr>
              <a:t>新的周期</a:t>
            </a:r>
            <a:r>
              <a:rPr lang="zh-CN" altLang="en-US" sz="2800" dirty="0"/>
              <a:t>是从电子填充</a:t>
            </a:r>
            <a:r>
              <a:rPr lang="zh-CN" altLang="en-US" sz="2800" dirty="0">
                <a:solidFill>
                  <a:srgbClr val="0000FF"/>
                </a:solidFill>
              </a:rPr>
              <a:t>新的主壳层</a:t>
            </a:r>
            <a:r>
              <a:rPr lang="zh-CN" altLang="en-US" sz="2800" dirty="0"/>
              <a:t>开始，元素的</a:t>
            </a:r>
            <a:r>
              <a:rPr lang="zh-CN" altLang="en-US" sz="2800" dirty="0">
                <a:solidFill>
                  <a:srgbClr val="0000FF"/>
                </a:solidFill>
              </a:rPr>
              <a:t>物理、化学性质</a:t>
            </a:r>
            <a:r>
              <a:rPr lang="zh-CN" altLang="en-US" sz="2800" dirty="0"/>
              <a:t>取决于原子最外层的电子即</a:t>
            </a:r>
            <a:r>
              <a:rPr lang="zh-CN" altLang="en-US" sz="2800" dirty="0">
                <a:solidFill>
                  <a:srgbClr val="0000FF"/>
                </a:solidFill>
              </a:rPr>
              <a:t>价电子的数目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kumimoji="1" lang="zh-CN" altLang="en-US" sz="2800" dirty="0"/>
              <a:t>不论在强磁场中还是弱磁场中，主量子数相同的量子构成一个壳层，同一壳层内，</a:t>
            </a:r>
            <a:r>
              <a:rPr kumimoji="1" lang="zh-CN" altLang="en-US" sz="2800" dirty="0">
                <a:solidFill>
                  <a:srgbClr val="0000FF"/>
                </a:solidFill>
              </a:rPr>
              <a:t>相同</a:t>
            </a:r>
            <a:r>
              <a:rPr kumimoji="1" lang="en-US" altLang="zh-CN" sz="2800" dirty="0">
                <a:solidFill>
                  <a:srgbClr val="0000FF"/>
                </a:solidFill>
              </a:rPr>
              <a:t>L</a:t>
            </a:r>
            <a:r>
              <a:rPr kumimoji="1" lang="zh-CN" altLang="en-US" sz="2800" dirty="0">
                <a:solidFill>
                  <a:srgbClr val="0000FF"/>
                </a:solidFill>
              </a:rPr>
              <a:t>的电子构成一个支壳层</a:t>
            </a:r>
            <a:r>
              <a:rPr kumimoji="1" lang="zh-CN" altLang="en-US" sz="2800" dirty="0"/>
              <a:t>（一个壳层内有几个支壳层），壳层和支壳层表示为：</a:t>
            </a:r>
          </a:p>
          <a:p>
            <a:endParaRPr lang="zh-CN" altLang="en-US" sz="2800" dirty="0"/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94" y="4267200"/>
            <a:ext cx="7160869" cy="196061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原子物理学</a:t>
            </a:r>
            <a:r>
              <a:rPr lang="en-US" altLang="zh-CN"/>
              <a:t>2025</a:t>
            </a:r>
            <a:r>
              <a:rPr lang="zh-CN" altLang="en-US"/>
              <a:t>年春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8014"/>
      </p:ext>
    </p:extLst>
  </p:cSld>
  <p:clrMapOvr>
    <a:masterClrMapping/>
  </p:clrMapOvr>
</p:sld>
</file>

<file path=ppt/theme/theme1.xml><?xml version="1.0" encoding="utf-8"?>
<a:theme xmlns:a="http://schemas.openxmlformats.org/drawingml/2006/main" name="Xiaorui-l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zyh-teaching">
  <a:themeElements>
    <a:clrScheme name="1_zyh-uh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CCCCC"/>
      </a:folHlink>
    </a:clrScheme>
    <a:fontScheme name="1_zyh-uh">
      <a:majorFont>
        <a:latin typeface="华文行楷"/>
        <a:ea typeface="宋体"/>
        <a:cs typeface=""/>
      </a:majorFont>
      <a:minorFont>
        <a:latin typeface="华文新魏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t" anchorCtr="0" compatLnSpc="1">
        <a:prstTxWarp prst="textNoShape">
          <a:avLst/>
        </a:prstTxWarp>
      </a:bodyPr>
      <a:lstStyle>
        <a:defPPr marL="342900" marR="0" indent="-342900" algn="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99"/>
          </a:buClr>
          <a:buSzTx/>
          <a:buFont typeface="Wingdings 2" pitchFamily="18" charset="2"/>
          <a:buChar char="è"/>
          <a:tabLst/>
          <a:defRPr kumimoji="1" lang="en-US" sz="32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MS PGothic" pitchFamily="34" charset="-128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t" anchorCtr="0" compatLnSpc="1">
        <a:prstTxWarp prst="textNoShape">
          <a:avLst/>
        </a:prstTxWarp>
      </a:bodyPr>
      <a:lstStyle>
        <a:defPPr marL="342900" marR="0" indent="-342900" algn="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99"/>
          </a:buClr>
          <a:buSzTx/>
          <a:buFont typeface="Wingdings 2" pitchFamily="18" charset="2"/>
          <a:buChar char="è"/>
          <a:tabLst/>
          <a:defRPr kumimoji="1" lang="en-US" sz="3200" b="1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  <a:ea typeface="MS PGothic" pitchFamily="34" charset="-128"/>
            <a:sym typeface="Symbol" pitchFamily="18" charset="2"/>
          </a:defRPr>
        </a:defPPr>
      </a:lstStyle>
    </a:lnDef>
  </a:objectDefaults>
  <a:extraClrSchemeLst>
    <a:extraClrScheme>
      <a:clrScheme name="1_zyh-uh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CCFF"/>
        </a:accent1>
        <a:accent2>
          <a:srgbClr val="00FFCC"/>
        </a:accent2>
        <a:accent3>
          <a:srgbClr val="AAB8E2"/>
        </a:accent3>
        <a:accent4>
          <a:srgbClr val="DADADA"/>
        </a:accent4>
        <a:accent5>
          <a:srgbClr val="AAE2FF"/>
        </a:accent5>
        <a:accent6>
          <a:srgbClr val="00E7B9"/>
        </a:accent6>
        <a:hlink>
          <a:srgbClr val="FF33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zyh-uh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zyh-uh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82958</TotalTime>
  <Words>3620</Words>
  <Application>Microsoft Office PowerPoint</Application>
  <PresentationFormat>全屏显示(4:3)</PresentationFormat>
  <Paragraphs>539</Paragraphs>
  <Slides>46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46</vt:i4>
      </vt:variant>
    </vt:vector>
  </HeadingPairs>
  <TitlesOfParts>
    <vt:vector size="68" baseType="lpstr">
      <vt:lpstr>Arial Unicode MS</vt:lpstr>
      <vt:lpstr>华文楷体</vt:lpstr>
      <vt:lpstr>华文新魏</vt:lpstr>
      <vt:lpstr>华文行楷</vt:lpstr>
      <vt:lpstr>隶书</vt:lpstr>
      <vt:lpstr>宋体</vt:lpstr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Wingdings</vt:lpstr>
      <vt:lpstr>Wingdings 2</vt:lpstr>
      <vt:lpstr>Xiaorui-lect</vt:lpstr>
      <vt:lpstr>1_zyh-teaching</vt:lpstr>
      <vt:lpstr>Equation.DSMT4</vt:lpstr>
      <vt:lpstr>公式</vt:lpstr>
      <vt:lpstr>Graph</vt:lpstr>
      <vt:lpstr>Equation</vt:lpstr>
      <vt:lpstr>Equation.3</vt:lpstr>
      <vt:lpstr>第五章   多电子原子</vt:lpstr>
      <vt:lpstr>复习</vt:lpstr>
      <vt:lpstr>两个同科p电子排列</vt:lpstr>
      <vt:lpstr>斯莱特（Slater）方法(np2 组态)</vt:lpstr>
      <vt:lpstr>斯莱特图解法的分解图</vt:lpstr>
      <vt:lpstr>元素周期表：发现国与时间</vt:lpstr>
      <vt:lpstr> 元素性质的周期性变化</vt:lpstr>
      <vt:lpstr>元素性质的周期性</vt:lpstr>
      <vt:lpstr>原子中的电子壳层结构</vt:lpstr>
      <vt:lpstr>电子填充壳层结构的原则</vt:lpstr>
      <vt:lpstr>壳层中电子的数目</vt:lpstr>
      <vt:lpstr>电子组态的能量--壳层的次序</vt:lpstr>
      <vt:lpstr>原子的电子组态</vt:lpstr>
      <vt:lpstr>填3d还是填4s的定性解释</vt:lpstr>
      <vt:lpstr>原子实的静电屏蔽作用</vt:lpstr>
      <vt:lpstr>原子中电子的结合能和原子序数Z的关系</vt:lpstr>
      <vt:lpstr>填3d还是填4s的定量分析</vt:lpstr>
      <vt:lpstr>填3d还是填4s的定量分析</vt:lpstr>
      <vt:lpstr>填3d还是填4s的定量分析</vt:lpstr>
      <vt:lpstr>填3d还是填4s的定量分析</vt:lpstr>
      <vt:lpstr>能级交错</vt:lpstr>
      <vt:lpstr>各壳层和支壳层可以容纳的电子数目</vt:lpstr>
      <vt:lpstr>原子能级填充顺序</vt:lpstr>
      <vt:lpstr>元素周期及电子在各个壳层的排布</vt:lpstr>
      <vt:lpstr>第五周期元素电子的排布</vt:lpstr>
      <vt:lpstr>第六周期元素电子的排布</vt:lpstr>
      <vt:lpstr>第七周期元素电子的排布</vt:lpstr>
      <vt:lpstr>稀土元素</vt:lpstr>
      <vt:lpstr>例： Ni(Z=28) 原子和 Ba(Z=56) 原子的核外电子轨道填充顺序</vt:lpstr>
      <vt:lpstr>现代元素周期表</vt:lpstr>
      <vt:lpstr>原子基态</vt:lpstr>
      <vt:lpstr>洪特定则应用举例</vt:lpstr>
      <vt:lpstr>洪特定则(1)解释</vt:lpstr>
      <vt:lpstr>洪特定则(2)解释</vt:lpstr>
      <vt:lpstr>洪特规则(3)解释</vt:lpstr>
      <vt:lpstr>例</vt:lpstr>
      <vt:lpstr>同科电子的洪特定则(3)</vt:lpstr>
      <vt:lpstr>Hund规则补充：  全充满、半充满规则</vt:lpstr>
      <vt:lpstr>说明</vt:lpstr>
      <vt:lpstr>例： 3p4d电子的能量分裂</vt:lpstr>
      <vt:lpstr>朗德（Lande）间隔定则</vt:lpstr>
      <vt:lpstr>朗德（Lande）间隔定则</vt:lpstr>
      <vt:lpstr>电离能变化的解释</vt:lpstr>
      <vt:lpstr>PowerPoint 演示文稿</vt:lpstr>
      <vt:lpstr>本章小结</vt:lpstr>
      <vt:lpstr>作业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原子物理学课件</dc:title>
  <dc:subject/>
  <dc:creator/>
  <cp:keywords/>
  <dc:description/>
  <cp:lastModifiedBy>首赫 朱</cp:lastModifiedBy>
  <cp:revision>2690</cp:revision>
  <cp:lastPrinted>2018-04-26T08:07:25Z</cp:lastPrinted>
  <dcterms:created xsi:type="dcterms:W3CDTF">2003-04-28T21:37:29Z</dcterms:created>
  <dcterms:modified xsi:type="dcterms:W3CDTF">2025-05-19T04:07:16Z</dcterms:modified>
  <cp:category/>
</cp:coreProperties>
</file>